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337" r:id="rId2"/>
    <p:sldId id="411" r:id="rId3"/>
    <p:sldId id="414" r:id="rId4"/>
    <p:sldId id="362" r:id="rId5"/>
    <p:sldId id="412" r:id="rId6"/>
    <p:sldId id="340" r:id="rId7"/>
    <p:sldId id="415" r:id="rId8"/>
    <p:sldId id="417" r:id="rId9"/>
    <p:sldId id="420" r:id="rId10"/>
    <p:sldId id="421" r:id="rId11"/>
    <p:sldId id="422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dobe Garamond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008000"/>
    <a:srgbClr val="00CC66"/>
    <a:srgbClr val="FFE699"/>
    <a:srgbClr val="D1A375"/>
    <a:srgbClr val="660066"/>
    <a:srgbClr val="FFFF00"/>
    <a:srgbClr val="FFCC00"/>
    <a:srgbClr val="66FF33"/>
    <a:srgbClr val="F06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240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uturi\Documents\Copy%20of%201st%2090%20gaps%20Jan%20to%20June%202017%20251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04800317335051"/>
          <c:y val="3.4730668281849383E-2"/>
          <c:w val="0.76339640568750511"/>
          <c:h val="0.70015243286896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Sheet1!$L$10</c:f>
              <c:strCache>
                <c:ptCount val="1"/>
                <c:pt idx="0">
                  <c:v>Point estimates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51253457554804E-2"/>
                  <c:y val="-9.4269129820310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5E-4260-ACA2-399BF118C9C3}"/>
                </c:ext>
              </c:extLst>
            </c:dLbl>
            <c:dLbl>
              <c:idx val="2"/>
              <c:layout>
                <c:manualLayout>
                  <c:x val="3.4486365981147003E-3"/>
                  <c:y val="-4.811528366646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B8-4F4B-930A-E10EB83C0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Sheet1!$K$11:$K$13</c:f>
              <c:strCache>
                <c:ptCount val="3"/>
                <c:pt idx="0">
                  <c:v>FSW</c:v>
                </c:pt>
                <c:pt idx="1">
                  <c:v>MSM</c:v>
                </c:pt>
                <c:pt idx="2">
                  <c:v>PWID</c:v>
                </c:pt>
              </c:strCache>
            </c:strRef>
          </c:xVal>
          <c:yVal>
            <c:numRef>
              <c:f>Sheet1!$L$11:$L$13</c:f>
              <c:numCache>
                <c:formatCode>_(* #,##0_);_(* \(#,##0\);_(* "-"??_);_(@_)</c:formatCode>
                <c:ptCount val="3"/>
                <c:pt idx="0">
                  <c:v>133677</c:v>
                </c:pt>
                <c:pt idx="1">
                  <c:v>20185</c:v>
                </c:pt>
                <c:pt idx="2">
                  <c:v>18327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5E-4260-ACA2-399BF118C9C3}"/>
            </c:ext>
          </c:extLst>
        </c:ser>
        <c:ser>
          <c:idx val="1"/>
          <c:order val="1"/>
          <c:tx>
            <c:strRef>
              <c:f>Sheet1!$M$10</c:f>
              <c:strCache>
                <c:ptCount val="1"/>
                <c:pt idx="0">
                  <c:v>Upper CL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0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699240730787098E-2"/>
                  <c:y val="-0.194269129820310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5E-4260-ACA2-399BF118C9C3}"/>
                </c:ext>
              </c:extLst>
            </c:dLbl>
            <c:dLbl>
              <c:idx val="2"/>
              <c:layout>
                <c:manualLayout>
                  <c:x val="-9.3268705466634211E-2"/>
                  <c:y val="-0.140422975974157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B8-4F4B-930A-E10EB83C0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Sheet1!$K$11:$K$13</c:f>
              <c:strCache>
                <c:ptCount val="3"/>
                <c:pt idx="0">
                  <c:v>FSW</c:v>
                </c:pt>
                <c:pt idx="1">
                  <c:v>MSM</c:v>
                </c:pt>
                <c:pt idx="2">
                  <c:v>PWID</c:v>
                </c:pt>
              </c:strCache>
            </c:strRef>
          </c:xVal>
          <c:yVal>
            <c:numRef>
              <c:f>Sheet1!$M$11:$M$13</c:f>
              <c:numCache>
                <c:formatCode>_(* #,##0_);_(* \(#,##0\);_(* "-"??_);_(@_)</c:formatCode>
                <c:ptCount val="3"/>
                <c:pt idx="0">
                  <c:v>208711</c:v>
                </c:pt>
                <c:pt idx="1">
                  <c:v>32886</c:v>
                </c:pt>
                <c:pt idx="2">
                  <c:v>23978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45E-4260-ACA2-399BF118C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808456"/>
        <c:axId val="241808848"/>
      </c:scatterChart>
      <c:valAx>
        <c:axId val="24180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solidFill>
            <a:srgbClr val="FFFFFF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808848"/>
        <c:crosses val="autoZero"/>
        <c:crossBetween val="midCat"/>
      </c:valAx>
      <c:valAx>
        <c:axId val="24180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808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61464164184625"/>
          <c:y val="0.86303755079567124"/>
          <c:w val="0.54708106420340064"/>
          <c:h val="9.4664041994750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84853706715277"/>
          <c:y val="5.2612968492058675E-2"/>
          <c:w val="0.60534497104424489"/>
          <c:h val="0.894774063015882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'Main input'!$K$53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57150">
              <a:solidFill>
                <a:srgbClr val="002060"/>
              </a:solidFill>
            </a:ln>
            <a:effectLst/>
          </c:spPr>
          <c:invertIfNegative val="0"/>
          <c:cat>
            <c:strRef>
              <c:f>'Main input'!$I$54</c:f>
              <c:strCache>
                <c:ptCount val="1"/>
                <c:pt idx="0">
                  <c:v>Kenya</c:v>
                </c:pt>
              </c:strCache>
            </c:strRef>
          </c:cat>
          <c:val>
            <c:numRef>
              <c:f>'Main input'!$K$54</c:f>
              <c:numCache>
                <c:formatCode>_(* #,##0_);_(* \(#,##0\);_(* "-"??_);_(@_)</c:formatCode>
                <c:ptCount val="1"/>
                <c:pt idx="0">
                  <c:v>1164251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C-4E65-A5DA-DDB9DEBB0540}"/>
            </c:ext>
          </c:extLst>
        </c:ser>
        <c:ser>
          <c:idx val="1"/>
          <c:order val="1"/>
          <c:tx>
            <c:strRef>
              <c:f>'Main input'!$L$53</c:f>
              <c:strCache>
                <c:ptCount val="1"/>
                <c:pt idx="0">
                  <c:v>1st 90 gap</c:v>
                </c:pt>
              </c:strCache>
            </c:strRef>
          </c:tx>
          <c:spPr>
            <a:pattFill prst="pct5">
              <a:fgClr>
                <a:srgbClr val="333399"/>
              </a:fgClr>
              <a:bgClr>
                <a:schemeClr val="bg1"/>
              </a:bgClr>
            </a:pattFill>
            <a:ln w="57150"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8999903366257011E-3"/>
                  <c:y val="-2.32234960978958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EC-4E65-A5DA-DDB9DEBB05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'Main input'!$I$54</c:f>
              <c:strCache>
                <c:ptCount val="1"/>
                <c:pt idx="0">
                  <c:v>Kenya</c:v>
                </c:pt>
              </c:strCache>
            </c:strRef>
          </c:cat>
          <c:val>
            <c:numRef>
              <c:f>'Main input'!$L$54</c:f>
              <c:numCache>
                <c:formatCode>_(* #,##0_);_(* \(#,##0\);_(* "-"??_);_(@_)</c:formatCode>
                <c:ptCount val="1"/>
                <c:pt idx="0">
                  <c:v>353456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C-4E65-A5DA-DDB9DEBB0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196912"/>
        <c:axId val="217197304"/>
      </c:barChart>
      <c:catAx>
        <c:axId val="21719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197304"/>
        <c:crosses val="autoZero"/>
        <c:auto val="1"/>
        <c:lblAlgn val="ctr"/>
        <c:lblOffset val="100"/>
        <c:noMultiLvlLbl val="0"/>
      </c:catAx>
      <c:valAx>
        <c:axId val="217197304"/>
        <c:scaling>
          <c:orientation val="minMax"/>
          <c:max val="16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196912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4A1A3-3132-4F1D-AB9E-D0F2F25F6EB6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7F16A488-4B31-4367-AE36-F70E57D347FF}">
      <dgm:prSet phldrT="[Text]" custT="1"/>
      <dgm:spPr/>
      <dgm:t>
        <a:bodyPr/>
        <a:lstStyle/>
        <a:p>
          <a:r>
            <a:rPr lang="en-US" sz="1600" dirty="0" smtClean="0"/>
            <a:t>1</a:t>
          </a:r>
          <a:endParaRPr lang="en-US" sz="1600" dirty="0"/>
        </a:p>
      </dgm:t>
    </dgm:pt>
    <dgm:pt modelId="{D850BFB9-2E10-40E4-82A0-B5967464E153}" type="parTrans" cxnId="{24FFB01A-D7C4-453A-A59F-E2D3A1F107DF}">
      <dgm:prSet/>
      <dgm:spPr/>
      <dgm:t>
        <a:bodyPr/>
        <a:lstStyle/>
        <a:p>
          <a:endParaRPr lang="en-US" sz="1600"/>
        </a:p>
      </dgm:t>
    </dgm:pt>
    <dgm:pt modelId="{6A424104-7408-4521-AE50-756ACE44E628}" type="sibTrans" cxnId="{24FFB01A-D7C4-453A-A59F-E2D3A1F107DF}">
      <dgm:prSet/>
      <dgm:spPr/>
      <dgm:t>
        <a:bodyPr/>
        <a:lstStyle/>
        <a:p>
          <a:endParaRPr lang="en-US" sz="1600"/>
        </a:p>
      </dgm:t>
    </dgm:pt>
    <dgm:pt modelId="{F82F4D22-53E7-446D-854F-7351EF84DEEF}">
      <dgm:prSet phldrT="[Text]" custT="1"/>
      <dgm:spPr/>
      <dgm:t>
        <a:bodyPr/>
        <a:lstStyle/>
        <a:p>
          <a:r>
            <a:rPr lang="en-US" sz="1600" dirty="0" smtClean="0"/>
            <a:t>Current gap in the first 90</a:t>
          </a:r>
          <a:endParaRPr lang="en-US" sz="1600" dirty="0"/>
        </a:p>
      </dgm:t>
    </dgm:pt>
    <dgm:pt modelId="{CBB812A0-EBDA-4981-8AF6-987E88E720AE}" type="parTrans" cxnId="{CE7B894A-2253-450D-881D-34B0B6C0D436}">
      <dgm:prSet/>
      <dgm:spPr/>
      <dgm:t>
        <a:bodyPr/>
        <a:lstStyle/>
        <a:p>
          <a:endParaRPr lang="en-US" sz="1600"/>
        </a:p>
      </dgm:t>
    </dgm:pt>
    <dgm:pt modelId="{40D71B95-46F7-4066-862C-13D407092D1B}" type="sibTrans" cxnId="{CE7B894A-2253-450D-881D-34B0B6C0D436}">
      <dgm:prSet/>
      <dgm:spPr/>
      <dgm:t>
        <a:bodyPr/>
        <a:lstStyle/>
        <a:p>
          <a:endParaRPr lang="en-US" sz="1600"/>
        </a:p>
      </dgm:t>
    </dgm:pt>
    <dgm:pt modelId="{2C2CE4EC-36A0-437C-A480-ADA99090079D}">
      <dgm:prSet phldrT="[Text]" custT="1"/>
      <dgm:spPr/>
      <dgm:t>
        <a:bodyPr/>
        <a:lstStyle/>
        <a:p>
          <a:r>
            <a:rPr lang="en-US" sz="1600" dirty="0" smtClean="0"/>
            <a:t>2</a:t>
          </a:r>
          <a:endParaRPr lang="en-US" sz="1600" dirty="0"/>
        </a:p>
      </dgm:t>
    </dgm:pt>
    <dgm:pt modelId="{ABE1EC18-38F3-45E3-9F3B-97AF347DB09A}" type="parTrans" cxnId="{1B200247-9E4D-4E79-BCFA-60C230202FD4}">
      <dgm:prSet/>
      <dgm:spPr/>
      <dgm:t>
        <a:bodyPr/>
        <a:lstStyle/>
        <a:p>
          <a:endParaRPr lang="en-US" sz="1600"/>
        </a:p>
      </dgm:t>
    </dgm:pt>
    <dgm:pt modelId="{7D6B5BF3-2D57-4716-819F-0B6E8DD42742}" type="sibTrans" cxnId="{1B200247-9E4D-4E79-BCFA-60C230202FD4}">
      <dgm:prSet/>
      <dgm:spPr/>
      <dgm:t>
        <a:bodyPr/>
        <a:lstStyle/>
        <a:p>
          <a:endParaRPr lang="en-US" sz="1600"/>
        </a:p>
      </dgm:t>
    </dgm:pt>
    <dgm:pt modelId="{7C848B23-A6F6-4B31-8000-F2553401AE3E}">
      <dgm:prSet phldrT="[Text]" custT="1"/>
      <dgm:spPr/>
      <dgm:t>
        <a:bodyPr/>
        <a:lstStyle/>
        <a:p>
          <a:r>
            <a:rPr lang="en-US" sz="1600" dirty="0" smtClean="0"/>
            <a:t>HIV incidence</a:t>
          </a:r>
          <a:endParaRPr lang="en-US" sz="1600" dirty="0"/>
        </a:p>
      </dgm:t>
    </dgm:pt>
    <dgm:pt modelId="{2F7B6CA7-1BA4-4F21-9F2F-043E0E0C8473}" type="parTrans" cxnId="{4DBCBAC3-F98F-47F1-9668-AF1491C3DB3B}">
      <dgm:prSet/>
      <dgm:spPr/>
      <dgm:t>
        <a:bodyPr/>
        <a:lstStyle/>
        <a:p>
          <a:endParaRPr lang="en-US" sz="1600"/>
        </a:p>
      </dgm:t>
    </dgm:pt>
    <dgm:pt modelId="{3ED8F509-2901-4378-B992-1A0B4BB16DA1}" type="sibTrans" cxnId="{4DBCBAC3-F98F-47F1-9668-AF1491C3DB3B}">
      <dgm:prSet/>
      <dgm:spPr/>
      <dgm:t>
        <a:bodyPr/>
        <a:lstStyle/>
        <a:p>
          <a:endParaRPr lang="en-US" sz="1600"/>
        </a:p>
      </dgm:t>
    </dgm:pt>
    <dgm:pt modelId="{0B238ECF-744E-4B4F-BCAD-2826E2A493D0}">
      <dgm:prSet phldrT="[Text]" custT="1"/>
      <dgm:spPr/>
      <dgm:t>
        <a:bodyPr/>
        <a:lstStyle/>
        <a:p>
          <a:r>
            <a:rPr lang="en-US" sz="1600" dirty="0" smtClean="0"/>
            <a:t>3</a:t>
          </a:r>
          <a:endParaRPr lang="en-US" sz="1600" dirty="0"/>
        </a:p>
      </dgm:t>
    </dgm:pt>
    <dgm:pt modelId="{3E874380-219C-43D4-B4EC-2939E3E057A3}" type="parTrans" cxnId="{DBA66806-02F3-49CF-A4F2-5FADCA70F086}">
      <dgm:prSet/>
      <dgm:spPr/>
      <dgm:t>
        <a:bodyPr/>
        <a:lstStyle/>
        <a:p>
          <a:endParaRPr lang="en-US" sz="1600"/>
        </a:p>
      </dgm:t>
    </dgm:pt>
    <dgm:pt modelId="{D4A6FE91-83DF-4929-9495-9069559146C3}" type="sibTrans" cxnId="{DBA66806-02F3-49CF-A4F2-5FADCA70F086}">
      <dgm:prSet/>
      <dgm:spPr/>
      <dgm:t>
        <a:bodyPr/>
        <a:lstStyle/>
        <a:p>
          <a:endParaRPr lang="en-US" sz="1600"/>
        </a:p>
      </dgm:t>
    </dgm:pt>
    <dgm:pt modelId="{18188505-7995-4389-8E00-13D93167A2D1}">
      <dgm:prSet phldrT="[Text]" custT="1"/>
      <dgm:spPr/>
      <dgm:t>
        <a:bodyPr/>
        <a:lstStyle/>
        <a:p>
          <a:r>
            <a:rPr lang="en-US" sz="1600" dirty="0" smtClean="0"/>
            <a:t>Testing Yield (ANC, HTS, KP etc.)</a:t>
          </a:r>
          <a:endParaRPr lang="en-US" sz="1600" dirty="0"/>
        </a:p>
      </dgm:t>
    </dgm:pt>
    <dgm:pt modelId="{5DEE0379-2DCD-4CCC-983D-5B189AB8D6E9}" type="parTrans" cxnId="{CB46D7C0-2013-4ADF-B9F6-314A6604E433}">
      <dgm:prSet/>
      <dgm:spPr/>
      <dgm:t>
        <a:bodyPr/>
        <a:lstStyle/>
        <a:p>
          <a:endParaRPr lang="en-US" sz="1600"/>
        </a:p>
      </dgm:t>
    </dgm:pt>
    <dgm:pt modelId="{5DDF7342-C465-4F1A-BC1F-8B8FBC47BE02}" type="sibTrans" cxnId="{CB46D7C0-2013-4ADF-B9F6-314A6604E433}">
      <dgm:prSet/>
      <dgm:spPr/>
      <dgm:t>
        <a:bodyPr/>
        <a:lstStyle/>
        <a:p>
          <a:endParaRPr lang="en-US" sz="1600"/>
        </a:p>
      </dgm:t>
    </dgm:pt>
    <dgm:pt modelId="{107051FD-64BC-4C52-A956-8A12D0EB4F61}">
      <dgm:prSet phldrT="[Text]" custT="1"/>
      <dgm:spPr/>
      <dgm:t>
        <a:bodyPr/>
        <a:lstStyle/>
        <a:p>
          <a:r>
            <a:rPr lang="en-US" sz="1600" dirty="0" smtClean="0"/>
            <a:t>4</a:t>
          </a:r>
          <a:endParaRPr lang="en-US" sz="1600" dirty="0"/>
        </a:p>
      </dgm:t>
    </dgm:pt>
    <dgm:pt modelId="{A0E46E37-29F4-4290-BAE0-E2536881EB83}" type="parTrans" cxnId="{0ED9E6CB-891E-4DB8-BD69-64C4D46CA16B}">
      <dgm:prSet/>
      <dgm:spPr/>
      <dgm:t>
        <a:bodyPr/>
        <a:lstStyle/>
        <a:p>
          <a:endParaRPr lang="en-US" sz="1600"/>
        </a:p>
      </dgm:t>
    </dgm:pt>
    <dgm:pt modelId="{F04A6894-39AD-4FD2-9348-AB599C5986AC}" type="sibTrans" cxnId="{0ED9E6CB-891E-4DB8-BD69-64C4D46CA16B}">
      <dgm:prSet/>
      <dgm:spPr/>
      <dgm:t>
        <a:bodyPr/>
        <a:lstStyle/>
        <a:p>
          <a:endParaRPr lang="en-US" sz="1600"/>
        </a:p>
      </dgm:t>
    </dgm:pt>
    <dgm:pt modelId="{8BA876CF-67C9-46B0-AE94-36CDE8165FC9}">
      <dgm:prSet phldrT="[Text]" custT="1"/>
      <dgm:spPr/>
      <dgm:t>
        <a:bodyPr/>
        <a:lstStyle/>
        <a:p>
          <a:r>
            <a:rPr lang="en-US" sz="1600" dirty="0" smtClean="0"/>
            <a:t>Partner support </a:t>
          </a:r>
          <a:endParaRPr lang="en-US" sz="1600" dirty="0"/>
        </a:p>
      </dgm:t>
    </dgm:pt>
    <dgm:pt modelId="{38C9F4F6-08F5-477B-926C-5217EE4D29D1}" type="parTrans" cxnId="{9D52C093-A041-472A-888E-FFFFC66218A5}">
      <dgm:prSet/>
      <dgm:spPr/>
      <dgm:t>
        <a:bodyPr/>
        <a:lstStyle/>
        <a:p>
          <a:endParaRPr lang="en-US" sz="1600"/>
        </a:p>
      </dgm:t>
    </dgm:pt>
    <dgm:pt modelId="{63A46EA3-C5F3-4F29-B844-2B2DE54789C5}" type="sibTrans" cxnId="{9D52C093-A041-472A-888E-FFFFC66218A5}">
      <dgm:prSet/>
      <dgm:spPr/>
      <dgm:t>
        <a:bodyPr/>
        <a:lstStyle/>
        <a:p>
          <a:endParaRPr lang="en-US" sz="1600"/>
        </a:p>
      </dgm:t>
    </dgm:pt>
    <dgm:pt modelId="{B5AAEC88-E944-41CA-BC28-90D3C0D1E930}" type="pres">
      <dgm:prSet presAssocID="{09A4A1A3-3132-4F1D-AB9E-D0F2F25F6E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E84DA-5390-48A0-B1C0-B4B0D62BB17E}" type="pres">
      <dgm:prSet presAssocID="{7F16A488-4B31-4367-AE36-F70E57D347FF}" presName="composite" presStyleCnt="0"/>
      <dgm:spPr/>
    </dgm:pt>
    <dgm:pt modelId="{EB5F8632-CE37-473A-82CB-547AF736A420}" type="pres">
      <dgm:prSet presAssocID="{7F16A488-4B31-4367-AE36-F70E57D347F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DACD8-87BE-402D-88DE-E54C65F5041B}" type="pres">
      <dgm:prSet presAssocID="{7F16A488-4B31-4367-AE36-F70E57D347F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0A22A-B653-496E-BD11-C9CF3C8885AD}" type="pres">
      <dgm:prSet presAssocID="{6A424104-7408-4521-AE50-756ACE44E628}" presName="sp" presStyleCnt="0"/>
      <dgm:spPr/>
    </dgm:pt>
    <dgm:pt modelId="{640DB1D9-6E24-4324-9E5F-3A7A4F1D473E}" type="pres">
      <dgm:prSet presAssocID="{2C2CE4EC-36A0-437C-A480-ADA99090079D}" presName="composite" presStyleCnt="0"/>
      <dgm:spPr/>
    </dgm:pt>
    <dgm:pt modelId="{2B1F8E90-6463-4532-8693-D35D23B613B3}" type="pres">
      <dgm:prSet presAssocID="{2C2CE4EC-36A0-437C-A480-ADA9909007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15504-CE9A-446E-B9D9-2E32F1DA230D}" type="pres">
      <dgm:prSet presAssocID="{2C2CE4EC-36A0-437C-A480-ADA9909007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8DBBF-5D5B-4DE5-AEF0-6C223B5002A5}" type="pres">
      <dgm:prSet presAssocID="{7D6B5BF3-2D57-4716-819F-0B6E8DD42742}" presName="sp" presStyleCnt="0"/>
      <dgm:spPr/>
    </dgm:pt>
    <dgm:pt modelId="{A853584A-C69B-4B81-AEE8-CE5C4E23DB59}" type="pres">
      <dgm:prSet presAssocID="{0B238ECF-744E-4B4F-BCAD-2826E2A493D0}" presName="composite" presStyleCnt="0"/>
      <dgm:spPr/>
    </dgm:pt>
    <dgm:pt modelId="{E74E3040-886A-46AF-A036-B99A6DA2FE33}" type="pres">
      <dgm:prSet presAssocID="{0B238ECF-744E-4B4F-BCAD-2826E2A493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9737-F0C0-4E32-A37D-D5445623AACC}" type="pres">
      <dgm:prSet presAssocID="{0B238ECF-744E-4B4F-BCAD-2826E2A493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CD7FA-90A0-4D9F-BC73-DC7A5D553D7A}" type="pres">
      <dgm:prSet presAssocID="{D4A6FE91-83DF-4929-9495-9069559146C3}" presName="sp" presStyleCnt="0"/>
      <dgm:spPr/>
    </dgm:pt>
    <dgm:pt modelId="{4531A48D-0817-4190-8B26-F52F8198C99F}" type="pres">
      <dgm:prSet presAssocID="{107051FD-64BC-4C52-A956-8A12D0EB4F61}" presName="composite" presStyleCnt="0"/>
      <dgm:spPr/>
    </dgm:pt>
    <dgm:pt modelId="{0EDBF5A6-AFE8-486F-B8EA-EF030A94D576}" type="pres">
      <dgm:prSet presAssocID="{107051FD-64BC-4C52-A956-8A12D0EB4F6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3D6D2-2F65-4492-AC10-315E157343B7}" type="pres">
      <dgm:prSet presAssocID="{107051FD-64BC-4C52-A956-8A12D0EB4F6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66806-02F3-49CF-A4F2-5FADCA70F086}" srcId="{09A4A1A3-3132-4F1D-AB9E-D0F2F25F6EB6}" destId="{0B238ECF-744E-4B4F-BCAD-2826E2A493D0}" srcOrd="2" destOrd="0" parTransId="{3E874380-219C-43D4-B4EC-2939E3E057A3}" sibTransId="{D4A6FE91-83DF-4929-9495-9069559146C3}"/>
    <dgm:cxn modelId="{4DBCBAC3-F98F-47F1-9668-AF1491C3DB3B}" srcId="{2C2CE4EC-36A0-437C-A480-ADA99090079D}" destId="{7C848B23-A6F6-4B31-8000-F2553401AE3E}" srcOrd="0" destOrd="0" parTransId="{2F7B6CA7-1BA4-4F21-9F2F-043E0E0C8473}" sibTransId="{3ED8F509-2901-4378-B992-1A0B4BB16DA1}"/>
    <dgm:cxn modelId="{CB46D7C0-2013-4ADF-B9F6-314A6604E433}" srcId="{0B238ECF-744E-4B4F-BCAD-2826E2A493D0}" destId="{18188505-7995-4389-8E00-13D93167A2D1}" srcOrd="0" destOrd="0" parTransId="{5DEE0379-2DCD-4CCC-983D-5B189AB8D6E9}" sibTransId="{5DDF7342-C465-4F1A-BC1F-8B8FBC47BE02}"/>
    <dgm:cxn modelId="{24FFB01A-D7C4-453A-A59F-E2D3A1F107DF}" srcId="{09A4A1A3-3132-4F1D-AB9E-D0F2F25F6EB6}" destId="{7F16A488-4B31-4367-AE36-F70E57D347FF}" srcOrd="0" destOrd="0" parTransId="{D850BFB9-2E10-40E4-82A0-B5967464E153}" sibTransId="{6A424104-7408-4521-AE50-756ACE44E628}"/>
    <dgm:cxn modelId="{CE7B894A-2253-450D-881D-34B0B6C0D436}" srcId="{7F16A488-4B31-4367-AE36-F70E57D347FF}" destId="{F82F4D22-53E7-446D-854F-7351EF84DEEF}" srcOrd="0" destOrd="0" parTransId="{CBB812A0-EBDA-4981-8AF6-987E88E720AE}" sibTransId="{40D71B95-46F7-4066-862C-13D407092D1B}"/>
    <dgm:cxn modelId="{3B6CBC88-126B-44B3-BB74-44684D12F1C8}" type="presOf" srcId="{2C2CE4EC-36A0-437C-A480-ADA99090079D}" destId="{2B1F8E90-6463-4532-8693-D35D23B613B3}" srcOrd="0" destOrd="0" presId="urn:microsoft.com/office/officeart/2005/8/layout/chevron2"/>
    <dgm:cxn modelId="{1B200247-9E4D-4E79-BCFA-60C230202FD4}" srcId="{09A4A1A3-3132-4F1D-AB9E-D0F2F25F6EB6}" destId="{2C2CE4EC-36A0-437C-A480-ADA99090079D}" srcOrd="1" destOrd="0" parTransId="{ABE1EC18-38F3-45E3-9F3B-97AF347DB09A}" sibTransId="{7D6B5BF3-2D57-4716-819F-0B6E8DD42742}"/>
    <dgm:cxn modelId="{ABAFFA73-7B27-4AA7-8C10-849F593ACAC2}" type="presOf" srcId="{F82F4D22-53E7-446D-854F-7351EF84DEEF}" destId="{4B9DACD8-87BE-402D-88DE-E54C65F5041B}" srcOrd="0" destOrd="0" presId="urn:microsoft.com/office/officeart/2005/8/layout/chevron2"/>
    <dgm:cxn modelId="{8C2959D5-1243-4098-9A13-AB70C531553B}" type="presOf" srcId="{09A4A1A3-3132-4F1D-AB9E-D0F2F25F6EB6}" destId="{B5AAEC88-E944-41CA-BC28-90D3C0D1E930}" srcOrd="0" destOrd="0" presId="urn:microsoft.com/office/officeart/2005/8/layout/chevron2"/>
    <dgm:cxn modelId="{0ED9E6CB-891E-4DB8-BD69-64C4D46CA16B}" srcId="{09A4A1A3-3132-4F1D-AB9E-D0F2F25F6EB6}" destId="{107051FD-64BC-4C52-A956-8A12D0EB4F61}" srcOrd="3" destOrd="0" parTransId="{A0E46E37-29F4-4290-BAE0-E2536881EB83}" sibTransId="{F04A6894-39AD-4FD2-9348-AB599C5986AC}"/>
    <dgm:cxn modelId="{98AE0684-821F-4E43-B707-47E902520D79}" type="presOf" srcId="{7F16A488-4B31-4367-AE36-F70E57D347FF}" destId="{EB5F8632-CE37-473A-82CB-547AF736A420}" srcOrd="0" destOrd="0" presId="urn:microsoft.com/office/officeart/2005/8/layout/chevron2"/>
    <dgm:cxn modelId="{2C1AD6BF-31D5-4099-AA07-2450D784A6F2}" type="presOf" srcId="{8BA876CF-67C9-46B0-AE94-36CDE8165FC9}" destId="{53A3D6D2-2F65-4492-AC10-315E157343B7}" srcOrd="0" destOrd="0" presId="urn:microsoft.com/office/officeart/2005/8/layout/chevron2"/>
    <dgm:cxn modelId="{BB078329-5F8C-412F-B8D6-78041F0FB611}" type="presOf" srcId="{18188505-7995-4389-8E00-13D93167A2D1}" destId="{94E69737-F0C0-4E32-A37D-D5445623AACC}" srcOrd="0" destOrd="0" presId="urn:microsoft.com/office/officeart/2005/8/layout/chevron2"/>
    <dgm:cxn modelId="{4F250F76-8667-483D-A7A4-1336B5AF9ED3}" type="presOf" srcId="{107051FD-64BC-4C52-A956-8A12D0EB4F61}" destId="{0EDBF5A6-AFE8-486F-B8EA-EF030A94D576}" srcOrd="0" destOrd="0" presId="urn:microsoft.com/office/officeart/2005/8/layout/chevron2"/>
    <dgm:cxn modelId="{9D52C093-A041-472A-888E-FFFFC66218A5}" srcId="{107051FD-64BC-4C52-A956-8A12D0EB4F61}" destId="{8BA876CF-67C9-46B0-AE94-36CDE8165FC9}" srcOrd="0" destOrd="0" parTransId="{38C9F4F6-08F5-477B-926C-5217EE4D29D1}" sibTransId="{63A46EA3-C5F3-4F29-B844-2B2DE54789C5}"/>
    <dgm:cxn modelId="{60AC7287-71B1-49DB-892E-092679B82164}" type="presOf" srcId="{7C848B23-A6F6-4B31-8000-F2553401AE3E}" destId="{4AD15504-CE9A-446E-B9D9-2E32F1DA230D}" srcOrd="0" destOrd="0" presId="urn:microsoft.com/office/officeart/2005/8/layout/chevron2"/>
    <dgm:cxn modelId="{9AC019D4-7A1E-408F-A19C-FB851DA9D101}" type="presOf" srcId="{0B238ECF-744E-4B4F-BCAD-2826E2A493D0}" destId="{E74E3040-886A-46AF-A036-B99A6DA2FE33}" srcOrd="0" destOrd="0" presId="urn:microsoft.com/office/officeart/2005/8/layout/chevron2"/>
    <dgm:cxn modelId="{4E8E0CC0-5DFC-4054-A4A2-A5509F18A0C2}" type="presParOf" srcId="{B5AAEC88-E944-41CA-BC28-90D3C0D1E930}" destId="{C22E84DA-5390-48A0-B1C0-B4B0D62BB17E}" srcOrd="0" destOrd="0" presId="urn:microsoft.com/office/officeart/2005/8/layout/chevron2"/>
    <dgm:cxn modelId="{1742E793-ED2A-461D-831D-3B9338CC881D}" type="presParOf" srcId="{C22E84DA-5390-48A0-B1C0-B4B0D62BB17E}" destId="{EB5F8632-CE37-473A-82CB-547AF736A420}" srcOrd="0" destOrd="0" presId="urn:microsoft.com/office/officeart/2005/8/layout/chevron2"/>
    <dgm:cxn modelId="{59934C26-3F8C-4182-8E90-10DE0ABB4303}" type="presParOf" srcId="{C22E84DA-5390-48A0-B1C0-B4B0D62BB17E}" destId="{4B9DACD8-87BE-402D-88DE-E54C65F5041B}" srcOrd="1" destOrd="0" presId="urn:microsoft.com/office/officeart/2005/8/layout/chevron2"/>
    <dgm:cxn modelId="{BDBDED41-8F33-49A3-B014-A4C55633D277}" type="presParOf" srcId="{B5AAEC88-E944-41CA-BC28-90D3C0D1E930}" destId="{26C0A22A-B653-496E-BD11-C9CF3C8885AD}" srcOrd="1" destOrd="0" presId="urn:microsoft.com/office/officeart/2005/8/layout/chevron2"/>
    <dgm:cxn modelId="{3A8EF88C-605C-46FA-88B1-7A1BBBB959F2}" type="presParOf" srcId="{B5AAEC88-E944-41CA-BC28-90D3C0D1E930}" destId="{640DB1D9-6E24-4324-9E5F-3A7A4F1D473E}" srcOrd="2" destOrd="0" presId="urn:microsoft.com/office/officeart/2005/8/layout/chevron2"/>
    <dgm:cxn modelId="{66C03A98-1FA6-4DEB-AE7E-49AA9B630EC8}" type="presParOf" srcId="{640DB1D9-6E24-4324-9E5F-3A7A4F1D473E}" destId="{2B1F8E90-6463-4532-8693-D35D23B613B3}" srcOrd="0" destOrd="0" presId="urn:microsoft.com/office/officeart/2005/8/layout/chevron2"/>
    <dgm:cxn modelId="{B0068620-92F8-4A91-B95E-6D8477A6C4B1}" type="presParOf" srcId="{640DB1D9-6E24-4324-9E5F-3A7A4F1D473E}" destId="{4AD15504-CE9A-446E-B9D9-2E32F1DA230D}" srcOrd="1" destOrd="0" presId="urn:microsoft.com/office/officeart/2005/8/layout/chevron2"/>
    <dgm:cxn modelId="{2E780FA7-1BDC-4842-BA22-C2BA97B37B96}" type="presParOf" srcId="{B5AAEC88-E944-41CA-BC28-90D3C0D1E930}" destId="{00D8DBBF-5D5B-4DE5-AEF0-6C223B5002A5}" srcOrd="3" destOrd="0" presId="urn:microsoft.com/office/officeart/2005/8/layout/chevron2"/>
    <dgm:cxn modelId="{2BF30D59-B561-43B7-84A7-E1FA13875081}" type="presParOf" srcId="{B5AAEC88-E944-41CA-BC28-90D3C0D1E930}" destId="{A853584A-C69B-4B81-AEE8-CE5C4E23DB59}" srcOrd="4" destOrd="0" presId="urn:microsoft.com/office/officeart/2005/8/layout/chevron2"/>
    <dgm:cxn modelId="{915FCA8E-80D0-4033-9317-85924C5E3F96}" type="presParOf" srcId="{A853584A-C69B-4B81-AEE8-CE5C4E23DB59}" destId="{E74E3040-886A-46AF-A036-B99A6DA2FE33}" srcOrd="0" destOrd="0" presId="urn:microsoft.com/office/officeart/2005/8/layout/chevron2"/>
    <dgm:cxn modelId="{98758F29-C2AC-45E1-BC3E-3DBE31AB6EA2}" type="presParOf" srcId="{A853584A-C69B-4B81-AEE8-CE5C4E23DB59}" destId="{94E69737-F0C0-4E32-A37D-D5445623AACC}" srcOrd="1" destOrd="0" presId="urn:microsoft.com/office/officeart/2005/8/layout/chevron2"/>
    <dgm:cxn modelId="{46D0C7B1-559D-4748-9FE8-880B9DB8384F}" type="presParOf" srcId="{B5AAEC88-E944-41CA-BC28-90D3C0D1E930}" destId="{9F3CD7FA-90A0-4D9F-BC73-DC7A5D553D7A}" srcOrd="5" destOrd="0" presId="urn:microsoft.com/office/officeart/2005/8/layout/chevron2"/>
    <dgm:cxn modelId="{3332DA6A-2B9C-4E44-B5D2-68238CD17A2F}" type="presParOf" srcId="{B5AAEC88-E944-41CA-BC28-90D3C0D1E930}" destId="{4531A48D-0817-4190-8B26-F52F8198C99F}" srcOrd="6" destOrd="0" presId="urn:microsoft.com/office/officeart/2005/8/layout/chevron2"/>
    <dgm:cxn modelId="{A8F5C9AA-3933-43F3-A486-60DE5520778D}" type="presParOf" srcId="{4531A48D-0817-4190-8B26-F52F8198C99F}" destId="{0EDBF5A6-AFE8-486F-B8EA-EF030A94D576}" srcOrd="0" destOrd="0" presId="urn:microsoft.com/office/officeart/2005/8/layout/chevron2"/>
    <dgm:cxn modelId="{07C80688-DC40-406D-BF78-874B009D3FB0}" type="presParOf" srcId="{4531A48D-0817-4190-8B26-F52F8198C99F}" destId="{53A3D6D2-2F65-4492-AC10-315E157343B7}" srcOrd="1" destOrd="0" presId="urn:microsoft.com/office/officeart/2005/8/layout/chevron2"/>
  </dgm:cxnLst>
  <dgm:bg/>
  <dgm:whole>
    <a:ln w="1270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F8632-CE37-473A-82CB-547AF736A420}">
      <dsp:nvSpPr>
        <dsp:cNvPr id="0" name=""/>
        <dsp:cNvSpPr/>
      </dsp:nvSpPr>
      <dsp:spPr>
        <a:xfrm rot="5400000">
          <a:off x="-107984" y="110637"/>
          <a:ext cx="719896" cy="503927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endParaRPr lang="en-US" sz="1600" kern="1200" dirty="0"/>
        </a:p>
      </dsp:txBody>
      <dsp:txXfrm rot="-5400000">
        <a:off x="1" y="254617"/>
        <a:ext cx="503927" cy="215969"/>
      </dsp:txXfrm>
    </dsp:sp>
    <dsp:sp modelId="{4B9DACD8-87BE-402D-88DE-E54C65F5041B}">
      <dsp:nvSpPr>
        <dsp:cNvPr id="0" name=""/>
        <dsp:cNvSpPr/>
      </dsp:nvSpPr>
      <dsp:spPr>
        <a:xfrm rot="5400000">
          <a:off x="2315848" y="-1809267"/>
          <a:ext cx="468179" cy="4092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Current gap in the first 90</a:t>
          </a:r>
          <a:endParaRPr lang="en-US" sz="1600" kern="1200" dirty="0"/>
        </a:p>
      </dsp:txBody>
      <dsp:txXfrm rot="-5400000">
        <a:off x="503928" y="25508"/>
        <a:ext cx="4069165" cy="422469"/>
      </dsp:txXfrm>
    </dsp:sp>
    <dsp:sp modelId="{2B1F8E90-6463-4532-8693-D35D23B613B3}">
      <dsp:nvSpPr>
        <dsp:cNvPr id="0" name=""/>
        <dsp:cNvSpPr/>
      </dsp:nvSpPr>
      <dsp:spPr>
        <a:xfrm rot="5400000">
          <a:off x="-107984" y="670092"/>
          <a:ext cx="719896" cy="503927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endParaRPr lang="en-US" sz="1600" kern="1200" dirty="0"/>
        </a:p>
      </dsp:txBody>
      <dsp:txXfrm rot="-5400000">
        <a:off x="1" y="814072"/>
        <a:ext cx="503927" cy="215969"/>
      </dsp:txXfrm>
    </dsp:sp>
    <dsp:sp modelId="{4AD15504-CE9A-446E-B9D9-2E32F1DA230D}">
      <dsp:nvSpPr>
        <dsp:cNvPr id="0" name=""/>
        <dsp:cNvSpPr/>
      </dsp:nvSpPr>
      <dsp:spPr>
        <a:xfrm rot="5400000">
          <a:off x="2315971" y="-1249935"/>
          <a:ext cx="467933" cy="4092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HIV incidence</a:t>
          </a:r>
          <a:endParaRPr lang="en-US" sz="1600" kern="1200" dirty="0"/>
        </a:p>
      </dsp:txBody>
      <dsp:txXfrm rot="-5400000">
        <a:off x="503928" y="584951"/>
        <a:ext cx="4069177" cy="422247"/>
      </dsp:txXfrm>
    </dsp:sp>
    <dsp:sp modelId="{E74E3040-886A-46AF-A036-B99A6DA2FE33}">
      <dsp:nvSpPr>
        <dsp:cNvPr id="0" name=""/>
        <dsp:cNvSpPr/>
      </dsp:nvSpPr>
      <dsp:spPr>
        <a:xfrm rot="5400000">
          <a:off x="-107984" y="1229546"/>
          <a:ext cx="719896" cy="503927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endParaRPr lang="en-US" sz="1600" kern="1200" dirty="0"/>
        </a:p>
      </dsp:txBody>
      <dsp:txXfrm rot="-5400000">
        <a:off x="1" y="1373526"/>
        <a:ext cx="503927" cy="215969"/>
      </dsp:txXfrm>
    </dsp:sp>
    <dsp:sp modelId="{94E69737-F0C0-4E32-A37D-D5445623AACC}">
      <dsp:nvSpPr>
        <dsp:cNvPr id="0" name=""/>
        <dsp:cNvSpPr/>
      </dsp:nvSpPr>
      <dsp:spPr>
        <a:xfrm rot="5400000">
          <a:off x="2315971" y="-690481"/>
          <a:ext cx="467933" cy="4092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Testing Yield (ANC, HTS, KP etc.)</a:t>
          </a:r>
          <a:endParaRPr lang="en-US" sz="1600" kern="1200" dirty="0"/>
        </a:p>
      </dsp:txBody>
      <dsp:txXfrm rot="-5400000">
        <a:off x="503928" y="1144405"/>
        <a:ext cx="4069177" cy="422247"/>
      </dsp:txXfrm>
    </dsp:sp>
    <dsp:sp modelId="{0EDBF5A6-AFE8-486F-B8EA-EF030A94D576}">
      <dsp:nvSpPr>
        <dsp:cNvPr id="0" name=""/>
        <dsp:cNvSpPr/>
      </dsp:nvSpPr>
      <dsp:spPr>
        <a:xfrm rot="5400000">
          <a:off x="-107984" y="1789001"/>
          <a:ext cx="719896" cy="503927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endParaRPr lang="en-US" sz="1600" kern="1200" dirty="0"/>
        </a:p>
      </dsp:txBody>
      <dsp:txXfrm rot="-5400000">
        <a:off x="1" y="1932981"/>
        <a:ext cx="503927" cy="215969"/>
      </dsp:txXfrm>
    </dsp:sp>
    <dsp:sp modelId="{53A3D6D2-2F65-4492-AC10-315E157343B7}">
      <dsp:nvSpPr>
        <dsp:cNvPr id="0" name=""/>
        <dsp:cNvSpPr/>
      </dsp:nvSpPr>
      <dsp:spPr>
        <a:xfrm rot="5400000">
          <a:off x="2315971" y="-131026"/>
          <a:ext cx="467933" cy="4092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Partner support </a:t>
          </a:r>
          <a:endParaRPr lang="en-US" sz="1600" kern="1200" dirty="0"/>
        </a:p>
      </dsp:txBody>
      <dsp:txXfrm rot="-5400000">
        <a:off x="503928" y="1703860"/>
        <a:ext cx="4069177" cy="422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0.46807</cdr:x>
      <cdr:y>0.48193</cdr:y>
    </cdr:from>
    <cdr:to>
      <cdr:x>0.72915</cdr:x>
      <cdr:y>0.5689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2838" y="2415837"/>
          <a:ext cx="1334622" cy="435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1,164,251</a:t>
          </a:r>
          <a:endParaRPr lang="en-US" sz="16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D9436-4527-48AE-891E-64A4A36F8A1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AB1F-0297-4819-9356-45736F23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FSW – 133,675 (76, 654 – 208,711)</a:t>
            </a:r>
          </a:p>
          <a:p>
            <a:r>
              <a:rPr lang="en-US" dirty="0" smtClean="0"/>
              <a:t>MSM – 18,460 (9,660-32,886)</a:t>
            </a:r>
          </a:p>
          <a:p>
            <a:r>
              <a:rPr lang="en-US" dirty="0" smtClean="0"/>
              <a:t>PWID – 18,327 (12,617 – 23,978)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Bold</a:t>
            </a:r>
            <a:r>
              <a:rPr lang="en-US" baseline="0" dirty="0" smtClean="0"/>
              <a:t> the targeted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AAB1F-0297-4819-9356-45736F230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8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Leave</a:t>
            </a:r>
            <a:r>
              <a:rPr lang="en-US" baseline="0" dirty="0" smtClean="0"/>
              <a:t> initial priority groups for HIVST; make not to extend to whoever needs it, include young people..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AAB1F-0297-4819-9356-45736F230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2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1CC4B-8C16-4A0D-BF71-998C69BA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945F9-729E-48C9-9C64-BFA4751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CA804-3265-45FC-B8A2-E77A0F9E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7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E4B7-177C-424C-9231-98CDE163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B2359-BF36-412E-8B0A-93F3F77A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37950-F621-4C73-9E24-518A855C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3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AB8D-D43F-4ABB-90EB-3E781DE2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B226F-EF18-4FB4-95D2-3A2B2F98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57E9-6FB6-4A1C-A18F-BC2EF839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70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67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867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3600" y="558800"/>
            <a:ext cx="102108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59884" y="64008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DC832D5-EC85-4D26-8EF6-CF56E74AE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2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1" y="4800600"/>
            <a:ext cx="159596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4"/>
          <p:cNvSpPr>
            <a:spLocks noChangeArrowheads="1"/>
          </p:cNvSpPr>
          <p:nvPr userDrawn="1"/>
        </p:nvSpPr>
        <p:spPr bwMode="auto">
          <a:xfrm>
            <a:off x="783168" y="304800"/>
            <a:ext cx="13123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" name="Rectangle 55"/>
          <p:cNvSpPr>
            <a:spLocks noChangeArrowheads="1"/>
          </p:cNvSpPr>
          <p:nvPr userDrawn="1"/>
        </p:nvSpPr>
        <p:spPr bwMode="auto">
          <a:xfrm>
            <a:off x="884768" y="304800"/>
            <a:ext cx="232833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 userDrawn="1"/>
        </p:nvSpPr>
        <p:spPr bwMode="auto">
          <a:xfrm>
            <a:off x="584200" y="304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1026584" y="304800"/>
            <a:ext cx="167216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1134533" y="304800"/>
            <a:ext cx="287867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9" name="Rectangle 59"/>
          <p:cNvSpPr>
            <a:spLocks noChangeArrowheads="1"/>
          </p:cNvSpPr>
          <p:nvPr userDrawn="1"/>
        </p:nvSpPr>
        <p:spPr bwMode="auto">
          <a:xfrm>
            <a:off x="1418168" y="304800"/>
            <a:ext cx="309033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0" name="Rectangle 60"/>
          <p:cNvSpPr>
            <a:spLocks noChangeArrowheads="1"/>
          </p:cNvSpPr>
          <p:nvPr userDrawn="1"/>
        </p:nvSpPr>
        <p:spPr bwMode="auto">
          <a:xfrm>
            <a:off x="1716618" y="304800"/>
            <a:ext cx="21378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1845733" y="304800"/>
            <a:ext cx="287867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2063752" y="304800"/>
            <a:ext cx="400049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 userDrawn="1"/>
        </p:nvSpPr>
        <p:spPr bwMode="auto">
          <a:xfrm>
            <a:off x="2461685" y="304800"/>
            <a:ext cx="383116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4" name="Rectangle 64"/>
          <p:cNvSpPr>
            <a:spLocks noChangeArrowheads="1"/>
          </p:cNvSpPr>
          <p:nvPr userDrawn="1"/>
        </p:nvSpPr>
        <p:spPr bwMode="auto">
          <a:xfrm>
            <a:off x="2633133" y="304800"/>
            <a:ext cx="11006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5" name="Rectangle 65"/>
          <p:cNvSpPr>
            <a:spLocks noChangeArrowheads="1"/>
          </p:cNvSpPr>
          <p:nvPr userDrawn="1"/>
        </p:nvSpPr>
        <p:spPr bwMode="auto">
          <a:xfrm>
            <a:off x="2762251" y="304800"/>
            <a:ext cx="184149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6" name="Rectangle 66"/>
          <p:cNvSpPr>
            <a:spLocks noChangeArrowheads="1"/>
          </p:cNvSpPr>
          <p:nvPr userDrawn="1"/>
        </p:nvSpPr>
        <p:spPr bwMode="auto">
          <a:xfrm>
            <a:off x="2874434" y="304800"/>
            <a:ext cx="275167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7" name="Rectangle 67"/>
          <p:cNvSpPr>
            <a:spLocks noChangeArrowheads="1"/>
          </p:cNvSpPr>
          <p:nvPr userDrawn="1"/>
        </p:nvSpPr>
        <p:spPr bwMode="auto">
          <a:xfrm>
            <a:off x="3037418" y="304800"/>
            <a:ext cx="31538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8" name="Rectangle 68"/>
          <p:cNvSpPr>
            <a:spLocks noChangeArrowheads="1"/>
          </p:cNvSpPr>
          <p:nvPr userDrawn="1"/>
        </p:nvSpPr>
        <p:spPr bwMode="auto">
          <a:xfrm>
            <a:off x="3274485" y="304800"/>
            <a:ext cx="484716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19" name="Rectangle 69"/>
          <p:cNvSpPr>
            <a:spLocks noChangeArrowheads="1"/>
          </p:cNvSpPr>
          <p:nvPr userDrawn="1"/>
        </p:nvSpPr>
        <p:spPr bwMode="auto">
          <a:xfrm>
            <a:off x="3462868" y="304800"/>
            <a:ext cx="13123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0" name="Rectangle 70"/>
          <p:cNvSpPr>
            <a:spLocks noChangeArrowheads="1"/>
          </p:cNvSpPr>
          <p:nvPr userDrawn="1"/>
        </p:nvSpPr>
        <p:spPr bwMode="auto">
          <a:xfrm>
            <a:off x="3572933" y="304800"/>
            <a:ext cx="287867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1" name="Rectangle 71"/>
          <p:cNvSpPr>
            <a:spLocks noChangeArrowheads="1"/>
          </p:cNvSpPr>
          <p:nvPr userDrawn="1"/>
        </p:nvSpPr>
        <p:spPr bwMode="auto">
          <a:xfrm>
            <a:off x="3771900" y="304800"/>
            <a:ext cx="20531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2" name="Rectangle 72"/>
          <p:cNvSpPr>
            <a:spLocks noChangeArrowheads="1"/>
          </p:cNvSpPr>
          <p:nvPr userDrawn="1"/>
        </p:nvSpPr>
        <p:spPr bwMode="auto">
          <a:xfrm>
            <a:off x="3928533" y="304800"/>
            <a:ext cx="23706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3" name="Rectangle 73"/>
          <p:cNvSpPr>
            <a:spLocks noChangeArrowheads="1"/>
          </p:cNvSpPr>
          <p:nvPr userDrawn="1"/>
        </p:nvSpPr>
        <p:spPr bwMode="auto">
          <a:xfrm>
            <a:off x="4140200" y="304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4" name="Rectangle 74"/>
          <p:cNvSpPr>
            <a:spLocks noChangeArrowheads="1"/>
          </p:cNvSpPr>
          <p:nvPr userDrawn="1"/>
        </p:nvSpPr>
        <p:spPr bwMode="auto">
          <a:xfrm>
            <a:off x="4286251" y="304800"/>
            <a:ext cx="184149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5" name="Rectangle 75"/>
          <p:cNvSpPr>
            <a:spLocks noChangeArrowheads="1"/>
          </p:cNvSpPr>
          <p:nvPr userDrawn="1"/>
        </p:nvSpPr>
        <p:spPr bwMode="auto">
          <a:xfrm>
            <a:off x="4379384" y="304800"/>
            <a:ext cx="192616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6" name="Rectangle 76"/>
          <p:cNvSpPr>
            <a:spLocks noChangeArrowheads="1"/>
          </p:cNvSpPr>
          <p:nvPr userDrawn="1"/>
        </p:nvSpPr>
        <p:spPr bwMode="auto">
          <a:xfrm>
            <a:off x="4516968" y="304800"/>
            <a:ext cx="25823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7" name="Rectangle 77"/>
          <p:cNvSpPr>
            <a:spLocks noChangeArrowheads="1"/>
          </p:cNvSpPr>
          <p:nvPr userDrawn="1"/>
        </p:nvSpPr>
        <p:spPr bwMode="auto">
          <a:xfrm>
            <a:off x="4730752" y="304800"/>
            <a:ext cx="247649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8" name="Rectangle 78"/>
          <p:cNvSpPr>
            <a:spLocks noChangeArrowheads="1"/>
          </p:cNvSpPr>
          <p:nvPr userDrawn="1"/>
        </p:nvSpPr>
        <p:spPr bwMode="auto">
          <a:xfrm>
            <a:off x="4902200" y="304800"/>
            <a:ext cx="17780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29" name="Rectangle 79"/>
          <p:cNvSpPr>
            <a:spLocks noChangeArrowheads="1"/>
          </p:cNvSpPr>
          <p:nvPr userDrawn="1"/>
        </p:nvSpPr>
        <p:spPr bwMode="auto">
          <a:xfrm>
            <a:off x="5041901" y="304800"/>
            <a:ext cx="2413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0" name="Rectangle 80"/>
          <p:cNvSpPr>
            <a:spLocks noChangeArrowheads="1"/>
          </p:cNvSpPr>
          <p:nvPr userDrawn="1"/>
        </p:nvSpPr>
        <p:spPr bwMode="auto">
          <a:xfrm>
            <a:off x="5187952" y="304800"/>
            <a:ext cx="196849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1" name="Rectangle 81"/>
          <p:cNvSpPr>
            <a:spLocks noChangeArrowheads="1"/>
          </p:cNvSpPr>
          <p:nvPr userDrawn="1"/>
        </p:nvSpPr>
        <p:spPr bwMode="auto">
          <a:xfrm>
            <a:off x="5334001" y="304800"/>
            <a:ext cx="184151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2" name="Rectangle 82"/>
          <p:cNvSpPr>
            <a:spLocks noChangeArrowheads="1"/>
          </p:cNvSpPr>
          <p:nvPr userDrawn="1"/>
        </p:nvSpPr>
        <p:spPr bwMode="auto">
          <a:xfrm>
            <a:off x="5509685" y="304800"/>
            <a:ext cx="179916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3" name="Rectangle 83"/>
          <p:cNvSpPr>
            <a:spLocks noChangeArrowheads="1"/>
          </p:cNvSpPr>
          <p:nvPr userDrawn="1"/>
        </p:nvSpPr>
        <p:spPr bwMode="auto">
          <a:xfrm>
            <a:off x="5662085" y="304800"/>
            <a:ext cx="129116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4" name="Rectangle 84"/>
          <p:cNvSpPr>
            <a:spLocks noChangeArrowheads="1"/>
          </p:cNvSpPr>
          <p:nvPr userDrawn="1"/>
        </p:nvSpPr>
        <p:spPr bwMode="auto">
          <a:xfrm>
            <a:off x="5748867" y="304800"/>
            <a:ext cx="143933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5" name="Rectangle 85"/>
          <p:cNvSpPr>
            <a:spLocks noChangeArrowheads="1"/>
          </p:cNvSpPr>
          <p:nvPr userDrawn="1"/>
        </p:nvSpPr>
        <p:spPr bwMode="auto">
          <a:xfrm>
            <a:off x="5892800" y="304800"/>
            <a:ext cx="3048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6" name="Rectangle 86"/>
          <p:cNvSpPr>
            <a:spLocks noChangeArrowheads="1"/>
          </p:cNvSpPr>
          <p:nvPr userDrawn="1"/>
        </p:nvSpPr>
        <p:spPr bwMode="auto">
          <a:xfrm>
            <a:off x="6083300" y="304800"/>
            <a:ext cx="69851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7" name="Rectangle 87"/>
          <p:cNvSpPr>
            <a:spLocks noChangeArrowheads="1"/>
          </p:cNvSpPr>
          <p:nvPr userDrawn="1"/>
        </p:nvSpPr>
        <p:spPr bwMode="auto">
          <a:xfrm>
            <a:off x="6159501" y="304800"/>
            <a:ext cx="1397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8" name="Rectangle 88"/>
          <p:cNvSpPr>
            <a:spLocks noChangeArrowheads="1"/>
          </p:cNvSpPr>
          <p:nvPr userDrawn="1"/>
        </p:nvSpPr>
        <p:spPr bwMode="auto">
          <a:xfrm>
            <a:off x="6254752" y="304800"/>
            <a:ext cx="247649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39" name="Rectangle 89"/>
          <p:cNvSpPr>
            <a:spLocks noChangeArrowheads="1"/>
          </p:cNvSpPr>
          <p:nvPr userDrawn="1"/>
        </p:nvSpPr>
        <p:spPr bwMode="auto">
          <a:xfrm>
            <a:off x="6345767" y="304800"/>
            <a:ext cx="69851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0" name="Rectangle 90"/>
          <p:cNvSpPr>
            <a:spLocks noChangeArrowheads="1"/>
          </p:cNvSpPr>
          <p:nvPr userDrawn="1"/>
        </p:nvSpPr>
        <p:spPr bwMode="auto">
          <a:xfrm>
            <a:off x="6504517" y="304800"/>
            <a:ext cx="302683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1" name="Rectangle 91"/>
          <p:cNvSpPr>
            <a:spLocks noChangeArrowheads="1"/>
          </p:cNvSpPr>
          <p:nvPr userDrawn="1"/>
        </p:nvSpPr>
        <p:spPr bwMode="auto">
          <a:xfrm>
            <a:off x="6728884" y="304800"/>
            <a:ext cx="11006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2" name="Rectangle 92"/>
          <p:cNvSpPr>
            <a:spLocks noChangeArrowheads="1"/>
          </p:cNvSpPr>
          <p:nvPr userDrawn="1"/>
        </p:nvSpPr>
        <p:spPr bwMode="auto">
          <a:xfrm>
            <a:off x="6817785" y="304800"/>
            <a:ext cx="16298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3" name="Rectangle 93"/>
          <p:cNvSpPr>
            <a:spLocks noChangeArrowheads="1"/>
          </p:cNvSpPr>
          <p:nvPr userDrawn="1"/>
        </p:nvSpPr>
        <p:spPr bwMode="auto">
          <a:xfrm>
            <a:off x="6936317" y="304800"/>
            <a:ext cx="175683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4" name="Rectangle 94"/>
          <p:cNvSpPr>
            <a:spLocks noChangeArrowheads="1"/>
          </p:cNvSpPr>
          <p:nvPr userDrawn="1"/>
        </p:nvSpPr>
        <p:spPr bwMode="auto">
          <a:xfrm>
            <a:off x="7073901" y="304800"/>
            <a:ext cx="2413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5" name="Rectangle 95"/>
          <p:cNvSpPr>
            <a:spLocks noChangeArrowheads="1"/>
          </p:cNvSpPr>
          <p:nvPr userDrawn="1"/>
        </p:nvSpPr>
        <p:spPr bwMode="auto">
          <a:xfrm>
            <a:off x="7287685" y="304800"/>
            <a:ext cx="230716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6" name="Rectangle 96"/>
          <p:cNvSpPr>
            <a:spLocks noChangeArrowheads="1"/>
          </p:cNvSpPr>
          <p:nvPr userDrawn="1"/>
        </p:nvSpPr>
        <p:spPr bwMode="auto">
          <a:xfrm>
            <a:off x="7452784" y="304800"/>
            <a:ext cx="167216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7" name="Rectangle 97"/>
          <p:cNvSpPr>
            <a:spLocks noChangeArrowheads="1"/>
          </p:cNvSpPr>
          <p:nvPr userDrawn="1"/>
        </p:nvSpPr>
        <p:spPr bwMode="auto">
          <a:xfrm>
            <a:off x="7569200" y="304800"/>
            <a:ext cx="1524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8" name="Rectangle 98"/>
          <p:cNvSpPr>
            <a:spLocks noChangeArrowheads="1"/>
          </p:cNvSpPr>
          <p:nvPr userDrawn="1"/>
        </p:nvSpPr>
        <p:spPr bwMode="auto">
          <a:xfrm>
            <a:off x="7711018" y="304800"/>
            <a:ext cx="11218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 userDrawn="1"/>
        </p:nvSpPr>
        <p:spPr bwMode="auto">
          <a:xfrm>
            <a:off x="7823200" y="304800"/>
            <a:ext cx="2032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0" name="Rectangle 100"/>
          <p:cNvSpPr>
            <a:spLocks noChangeArrowheads="1"/>
          </p:cNvSpPr>
          <p:nvPr userDrawn="1"/>
        </p:nvSpPr>
        <p:spPr bwMode="auto">
          <a:xfrm>
            <a:off x="8015818" y="304800"/>
            <a:ext cx="25823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1" name="Rectangle 101"/>
          <p:cNvSpPr>
            <a:spLocks noChangeArrowheads="1"/>
          </p:cNvSpPr>
          <p:nvPr userDrawn="1"/>
        </p:nvSpPr>
        <p:spPr bwMode="auto">
          <a:xfrm>
            <a:off x="8513234" y="304800"/>
            <a:ext cx="22436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 userDrawn="1"/>
        </p:nvSpPr>
        <p:spPr bwMode="auto">
          <a:xfrm>
            <a:off x="8246533" y="304800"/>
            <a:ext cx="287867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3" name="Rectangle 103"/>
          <p:cNvSpPr>
            <a:spLocks noChangeArrowheads="1"/>
          </p:cNvSpPr>
          <p:nvPr userDrawn="1"/>
        </p:nvSpPr>
        <p:spPr bwMode="auto">
          <a:xfrm>
            <a:off x="8678333" y="304800"/>
            <a:ext cx="16086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auto">
          <a:xfrm>
            <a:off x="8815917" y="304800"/>
            <a:ext cx="22648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5" name="Rectangle 105"/>
          <p:cNvSpPr>
            <a:spLocks noChangeArrowheads="1"/>
          </p:cNvSpPr>
          <p:nvPr userDrawn="1"/>
        </p:nvSpPr>
        <p:spPr bwMode="auto">
          <a:xfrm>
            <a:off x="9021234" y="304800"/>
            <a:ext cx="22436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6" name="Rectangle 106"/>
          <p:cNvSpPr>
            <a:spLocks noChangeArrowheads="1"/>
          </p:cNvSpPr>
          <p:nvPr userDrawn="1"/>
        </p:nvSpPr>
        <p:spPr bwMode="auto">
          <a:xfrm>
            <a:off x="9175751" y="304800"/>
            <a:ext cx="1143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7" name="Rectangle 77"/>
          <p:cNvSpPr>
            <a:spLocks noChangeArrowheads="1"/>
          </p:cNvSpPr>
          <p:nvPr userDrawn="1"/>
        </p:nvSpPr>
        <p:spPr bwMode="auto">
          <a:xfrm>
            <a:off x="9260418" y="304800"/>
            <a:ext cx="247649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8" name="Rectangle 78"/>
          <p:cNvSpPr>
            <a:spLocks noChangeArrowheads="1"/>
          </p:cNvSpPr>
          <p:nvPr userDrawn="1"/>
        </p:nvSpPr>
        <p:spPr bwMode="auto">
          <a:xfrm>
            <a:off x="9431867" y="304800"/>
            <a:ext cx="17780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59" name="Rectangle 79"/>
          <p:cNvSpPr>
            <a:spLocks noChangeArrowheads="1"/>
          </p:cNvSpPr>
          <p:nvPr userDrawn="1"/>
        </p:nvSpPr>
        <p:spPr bwMode="auto">
          <a:xfrm>
            <a:off x="9571568" y="304800"/>
            <a:ext cx="182033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0" name="Rectangle 80"/>
          <p:cNvSpPr>
            <a:spLocks noChangeArrowheads="1"/>
          </p:cNvSpPr>
          <p:nvPr userDrawn="1"/>
        </p:nvSpPr>
        <p:spPr bwMode="auto">
          <a:xfrm>
            <a:off x="9719733" y="304800"/>
            <a:ext cx="23706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1" name="Rectangle 81"/>
          <p:cNvSpPr>
            <a:spLocks noChangeArrowheads="1"/>
          </p:cNvSpPr>
          <p:nvPr userDrawn="1"/>
        </p:nvSpPr>
        <p:spPr bwMode="auto">
          <a:xfrm>
            <a:off x="9863667" y="304800"/>
            <a:ext cx="184151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2" name="Rectangle 82"/>
          <p:cNvSpPr>
            <a:spLocks noChangeArrowheads="1"/>
          </p:cNvSpPr>
          <p:nvPr userDrawn="1"/>
        </p:nvSpPr>
        <p:spPr bwMode="auto">
          <a:xfrm>
            <a:off x="10039351" y="304800"/>
            <a:ext cx="179916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3" name="Rectangle 83"/>
          <p:cNvSpPr>
            <a:spLocks noChangeArrowheads="1"/>
          </p:cNvSpPr>
          <p:nvPr userDrawn="1"/>
        </p:nvSpPr>
        <p:spPr bwMode="auto">
          <a:xfrm>
            <a:off x="10191751" y="304800"/>
            <a:ext cx="129116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4" name="Rectangle 102"/>
          <p:cNvSpPr>
            <a:spLocks noChangeArrowheads="1"/>
          </p:cNvSpPr>
          <p:nvPr userDrawn="1"/>
        </p:nvSpPr>
        <p:spPr bwMode="auto">
          <a:xfrm>
            <a:off x="10278533" y="304800"/>
            <a:ext cx="287867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5" name="Rectangle 82"/>
          <p:cNvSpPr>
            <a:spLocks noChangeArrowheads="1"/>
          </p:cNvSpPr>
          <p:nvPr userDrawn="1"/>
        </p:nvSpPr>
        <p:spPr bwMode="auto">
          <a:xfrm>
            <a:off x="10475385" y="304800"/>
            <a:ext cx="179916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6" name="Rectangle 104"/>
          <p:cNvSpPr>
            <a:spLocks noChangeArrowheads="1"/>
          </p:cNvSpPr>
          <p:nvPr userDrawn="1"/>
        </p:nvSpPr>
        <p:spPr bwMode="auto">
          <a:xfrm>
            <a:off x="10579101" y="304800"/>
            <a:ext cx="226484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7" name="Rectangle 103"/>
          <p:cNvSpPr>
            <a:spLocks noChangeArrowheads="1"/>
          </p:cNvSpPr>
          <p:nvPr userDrawn="1"/>
        </p:nvSpPr>
        <p:spPr bwMode="auto">
          <a:xfrm>
            <a:off x="10780184" y="304800"/>
            <a:ext cx="16086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8" name="Rectangle 78"/>
          <p:cNvSpPr>
            <a:spLocks noChangeArrowheads="1"/>
          </p:cNvSpPr>
          <p:nvPr userDrawn="1"/>
        </p:nvSpPr>
        <p:spPr bwMode="auto">
          <a:xfrm>
            <a:off x="10905067" y="304800"/>
            <a:ext cx="575733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69" name="Rectangle 105"/>
          <p:cNvSpPr>
            <a:spLocks noChangeArrowheads="1"/>
          </p:cNvSpPr>
          <p:nvPr userDrawn="1"/>
        </p:nvSpPr>
        <p:spPr bwMode="auto">
          <a:xfrm>
            <a:off x="11087101" y="304800"/>
            <a:ext cx="22436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70" name="Rectangle 79"/>
          <p:cNvSpPr>
            <a:spLocks noChangeArrowheads="1"/>
          </p:cNvSpPr>
          <p:nvPr userDrawn="1"/>
        </p:nvSpPr>
        <p:spPr bwMode="auto">
          <a:xfrm>
            <a:off x="11402485" y="304800"/>
            <a:ext cx="1397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 userDrawn="1"/>
        </p:nvSpPr>
        <p:spPr bwMode="auto">
          <a:xfrm>
            <a:off x="11546418" y="304800"/>
            <a:ext cx="13758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72" name="Title 9"/>
          <p:cNvSpPr txBox="1">
            <a:spLocks/>
          </p:cNvSpPr>
          <p:nvPr userDrawn="1"/>
        </p:nvSpPr>
        <p:spPr bwMode="auto">
          <a:xfrm>
            <a:off x="2946400" y="1752600"/>
            <a:ext cx="843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kern="0" dirty="0">
                <a:solidFill>
                  <a:srgbClr val="000000"/>
                </a:solidFill>
              </a:rPr>
              <a:t/>
            </a:r>
            <a:br>
              <a:rPr lang="en-US" sz="5000" kern="0" dirty="0">
                <a:solidFill>
                  <a:srgbClr val="000000"/>
                </a:solidFill>
              </a:rPr>
            </a:br>
            <a:endParaRPr lang="en-US" sz="5000" kern="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3" name="Rectangle 57"/>
          <p:cNvSpPr>
            <a:spLocks noChangeArrowheads="1"/>
          </p:cNvSpPr>
          <p:nvPr userDrawn="1"/>
        </p:nvSpPr>
        <p:spPr bwMode="auto">
          <a:xfrm>
            <a:off x="3048000" y="1371600"/>
            <a:ext cx="76200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46400" y="1524000"/>
            <a:ext cx="8432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2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24000"/>
            <a:ext cx="5181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174875"/>
            <a:ext cx="51837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63600" y="558800"/>
            <a:ext cx="102108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33CA63E-CF4B-4425-AFBF-2D00061DD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3600" y="558800"/>
            <a:ext cx="102108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C77BD59-AB6A-480E-8037-410EA628C7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9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6667" y="1676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29867" y="16764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29867" y="38100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3600" y="558800"/>
            <a:ext cx="102108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F09CF4E-4090-4222-80FF-442192719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0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609600"/>
          </a:xfrm>
        </p:spPr>
        <p:txBody>
          <a:bodyPr/>
          <a:lstStyle>
            <a:lvl1pPr algn="ctr">
              <a:defRPr>
                <a:solidFill>
                  <a:srgbClr val="00418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2800" y="1219200"/>
            <a:ext cx="10363200" cy="4648200"/>
          </a:xfrm>
        </p:spPr>
        <p:txBody>
          <a:bodyPr/>
          <a:lstStyle>
            <a:lvl1pPr>
              <a:defRPr sz="2400"/>
            </a:lvl1pPr>
            <a:lvl2pPr>
              <a:buFont typeface="Courier New" pitchFamily="49" charset="0"/>
              <a:buChar char="o"/>
              <a:defRPr sz="2000"/>
            </a:lvl2pPr>
            <a:lvl3pPr>
              <a:buFont typeface="Wingdings" pitchFamily="2" charset="2"/>
              <a:buChar char="§"/>
              <a:defRPr sz="1800"/>
            </a:lvl3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EB773-40F5-4B79-A98D-8E638DA80C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spcBef>
                <a:spcPts val="2400"/>
              </a:spcBef>
              <a:defRPr sz="24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E0747-2147-4209-94A7-63EC16FC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4E67D-8A8D-406D-8E6F-E74A7E1A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DD7-240F-4FD0-BD43-011BF96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6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4232F-7199-4902-B4EC-032383BB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DD74C-E3FE-48EB-B70A-0BF2E82F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47B09-8D1A-49CF-8D70-B6F903EB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47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CF525-D579-4F18-870A-077D2BEF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3D2B92-55A3-4177-9DE7-654A671E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AD5650-14EC-4FAF-BC1D-B17E96FC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69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60DCA7-6234-4DBE-A0F1-2DF29E22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0A1622-497E-4E72-B465-6B029484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C3CDF0-BD1C-4BF5-BFC4-BAB1E44C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93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CA79EA-75F7-4C2C-BAB9-1366639E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503276-EEBC-4944-A8AF-E9F9B086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B2276C-4332-4196-A575-2FCDAB09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24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1D325B-08AA-41B8-BEF8-50EAA99C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8BF2D3-651A-4BBA-883C-53D2C0D2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090196-C970-477A-87B0-FAFBA2BA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79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A79764-6AD6-4D67-9443-D2A19FD8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183E24-E11D-44A4-8639-253855AE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293B7A-6373-4451-B3F3-9A9CC18B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27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093D61-7707-4420-98B3-85DE57E6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C14F2-C468-4B41-879A-67B55FD42829}" type="datetimeFigureOut">
              <a:rPr lang="en-IN" smtClean="0"/>
              <a:pPr/>
              <a:t>22-07-2018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AC0127-5AD1-49D8-A1A8-2AADC090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F4488-0609-41D6-9794-46C2AC34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DA8-6EC8-4884-8C62-1DED2C9AEB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7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523AA0-B2B4-42A8-8F22-C1D4DC8C1F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914D7A-9F52-46F2-A9B5-878650D47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33EEB-58E2-4556-B194-A36D145C9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8FA4C-BA9E-4AF6-B2E7-56B00431C99F}" type="datetimeFigureOut">
              <a:rPr lang="en-US" smtClean="0"/>
              <a:pPr>
                <a:defRPr/>
              </a:pPr>
              <a:t>7/22/2018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8048F-612B-4D3A-AA7F-DFC1EAD1A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E803D-D1E9-4602-918E-9CC235DA9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05585-5F6B-4C0D-AF64-A43817EA1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8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683" r:id="rId13"/>
    <p:sldLayoutId id="2147483686" r:id="rId14"/>
    <p:sldLayoutId id="2147483687" r:id="rId15"/>
    <p:sldLayoutId id="2147483689" r:id="rId16"/>
    <p:sldLayoutId id="2147483729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1095847"/>
            <a:ext cx="11241973" cy="2450917"/>
          </a:xfr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700" i="1" dirty="0"/>
              <a:t/>
            </a:r>
            <a:br>
              <a:rPr lang="en-US" sz="2700" i="1" dirty="0"/>
            </a:br>
            <a:r>
              <a:rPr lang="en-US" sz="2700" i="1" dirty="0" smtClean="0"/>
              <a:t>“Time </a:t>
            </a:r>
            <a:r>
              <a:rPr lang="en-US" sz="2700" i="1" dirty="0"/>
              <a:t>to Focus: Doing things better and differently for key </a:t>
            </a:r>
            <a:r>
              <a:rPr lang="en-US" sz="2700" i="1" dirty="0" smtClean="0"/>
              <a:t>populations”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Partner </a:t>
            </a:r>
            <a:r>
              <a:rPr lang="en-US" sz="3200" b="1" dirty="0"/>
              <a:t>notification </a:t>
            </a:r>
            <a:br>
              <a:rPr lang="en-US" sz="3200" b="1" dirty="0"/>
            </a:br>
            <a:r>
              <a:rPr lang="en-US" sz="3200" b="1" dirty="0"/>
              <a:t>HIV </a:t>
            </a:r>
            <a:r>
              <a:rPr lang="en-US" sz="3200" b="1" dirty="0" smtClean="0"/>
              <a:t>Self Testing  and Social Network Testing </a:t>
            </a:r>
            <a:endParaRPr lang="en-US" sz="3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29641" y="4170217"/>
            <a:ext cx="8534400" cy="1564377"/>
          </a:xfrm>
        </p:spPr>
        <p:txBody>
          <a:bodyPr/>
          <a:lstStyle/>
          <a:p>
            <a:r>
              <a:rPr lang="en-US" sz="1800" b="1" dirty="0" smtClean="0"/>
              <a:t>Dr  Irene Mukui </a:t>
            </a:r>
          </a:p>
          <a:p>
            <a:r>
              <a:rPr lang="en-US" sz="1800" b="1" dirty="0" smtClean="0"/>
              <a:t>National AIDs &amp; STI Control Programme, Ministry of Health Kenya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AIDS </a:t>
            </a:r>
            <a:r>
              <a:rPr lang="en-US" sz="1800" b="1" dirty="0"/>
              <a:t>2018 </a:t>
            </a:r>
            <a:r>
              <a:rPr lang="en-US" sz="1800" b="1" dirty="0" smtClean="0"/>
              <a:t>Conference Amsterdam, 23</a:t>
            </a:r>
            <a:r>
              <a:rPr lang="en-US" sz="1800" b="1" baseline="30000" dirty="0" smtClean="0"/>
              <a:t>rd</a:t>
            </a:r>
            <a:r>
              <a:rPr lang="en-US" sz="1800" b="1" dirty="0" smtClean="0"/>
              <a:t> July 2018 </a:t>
            </a:r>
            <a:endParaRPr lang="en-US" sz="18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71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innovative testing approaches such as self testing , aPNS is feasible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High acceptance and uptake </a:t>
            </a:r>
          </a:p>
          <a:p>
            <a:r>
              <a:rPr lang="en-US" dirty="0" smtClean="0"/>
              <a:t>Proper planning , monitoring is needed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Integrated innovative monitoring strategies for community based approaches </a:t>
            </a:r>
          </a:p>
        </p:txBody>
      </p:sp>
    </p:spTree>
    <p:extLst>
      <p:ext uri="{BB962C8B-B14F-4D97-AF65-F5344CB8AC3E}">
        <p14:creationId xmlns:p14="http://schemas.microsoft.com/office/powerpoint/2010/main" val="1397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MOH-NASCOP </a:t>
            </a:r>
          </a:p>
          <a:p>
            <a:pPr lvl="1"/>
            <a:r>
              <a:rPr lang="en-US" dirty="0" smtClean="0"/>
              <a:t>Mary </a:t>
            </a:r>
            <a:r>
              <a:rPr lang="en-US" dirty="0" err="1" smtClean="0"/>
              <a:t>Mugambi</a:t>
            </a:r>
            <a:endParaRPr lang="en-US" dirty="0" smtClean="0"/>
          </a:p>
          <a:p>
            <a:pPr lvl="1"/>
            <a:r>
              <a:rPr lang="en-US" dirty="0" smtClean="0"/>
              <a:t>Helgar Musyoki </a:t>
            </a:r>
          </a:p>
          <a:p>
            <a:r>
              <a:rPr lang="en-US" dirty="0" smtClean="0"/>
              <a:t>CDC </a:t>
            </a:r>
            <a:r>
              <a:rPr lang="en-US" dirty="0" err="1" smtClean="0"/>
              <a:t>kenya</a:t>
            </a:r>
            <a:r>
              <a:rPr lang="en-US" dirty="0" smtClean="0"/>
              <a:t> team </a:t>
            </a:r>
          </a:p>
          <a:p>
            <a:r>
              <a:rPr lang="en-US" dirty="0" smtClean="0"/>
              <a:t>LVCT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7"/>
          <p:cNvSpPr txBox="1">
            <a:spLocks noChangeArrowheads="1"/>
          </p:cNvSpPr>
          <p:nvPr/>
        </p:nvSpPr>
        <p:spPr bwMode="auto">
          <a:xfrm>
            <a:off x="8386764" y="728664"/>
            <a:ext cx="171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#KENYAatAIDS2018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1744663" y="178524"/>
            <a:ext cx="870267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ea typeface="Helvetica" panose="020B0604020202020204" pitchFamily="34" charset="0"/>
                <a:cs typeface="Helvetica" panose="020B0604020202020204" pitchFamily="34" charset="0"/>
              </a:rPr>
              <a:t>HIV Burden in Kenya, 2018</a:t>
            </a:r>
            <a:endParaRPr lang="en-US" altLang="en-US" sz="3200" dirty="0"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52764" y="1265238"/>
            <a:ext cx="356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HIV Prevalence = </a:t>
            </a:r>
            <a:r>
              <a:rPr lang="en-US" dirty="0">
                <a:latin typeface="+mn-lt"/>
                <a:cs typeface="+mn-cs"/>
              </a:rPr>
              <a:t>4.9%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Female = </a:t>
            </a:r>
            <a:r>
              <a:rPr lang="en-US" dirty="0">
                <a:latin typeface="+mn-lt"/>
                <a:cs typeface="+mn-cs"/>
              </a:rPr>
              <a:t>6.2%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   Male = </a:t>
            </a:r>
            <a:r>
              <a:rPr lang="en-US" dirty="0">
                <a:latin typeface="+mn-lt"/>
                <a:cs typeface="+mn-cs"/>
              </a:rPr>
              <a:t>3.5%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PLHIV (all ages) = </a:t>
            </a:r>
            <a:r>
              <a:rPr lang="en-US" dirty="0">
                <a:latin typeface="+mn-lt"/>
                <a:cs typeface="+mn-cs"/>
              </a:rPr>
              <a:t>1.5M </a:t>
            </a:r>
          </a:p>
        </p:txBody>
      </p:sp>
      <p:pic>
        <p:nvPicPr>
          <p:cNvPr id="4125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63" y="6427265"/>
            <a:ext cx="7318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14401" y="1112838"/>
            <a:ext cx="10450286" cy="4804635"/>
            <a:chOff x="1752601" y="1112838"/>
            <a:chExt cx="8950324" cy="4967285"/>
          </a:xfrm>
        </p:grpSpPr>
        <p:grpSp>
          <p:nvGrpSpPr>
            <p:cNvPr id="4103" name="Group 4"/>
            <p:cNvGrpSpPr>
              <a:grpSpLocks/>
            </p:cNvGrpSpPr>
            <p:nvPr/>
          </p:nvGrpSpPr>
          <p:grpSpPr bwMode="auto">
            <a:xfrm>
              <a:off x="6475414" y="5206999"/>
              <a:ext cx="898525" cy="838200"/>
              <a:chOff x="4979634" y="4768838"/>
              <a:chExt cx="898641" cy="838084"/>
            </a:xfrm>
          </p:grpSpPr>
          <p:pic>
            <p:nvPicPr>
              <p:cNvPr id="4138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634" y="4768838"/>
                <a:ext cx="476856" cy="832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9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948" y="4801113"/>
                <a:ext cx="450327" cy="805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6462713" y="2974974"/>
              <a:ext cx="3803651" cy="369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Adolescent and Young People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1906588" y="2797174"/>
              <a:ext cx="8075613" cy="63501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981200" y="2990851"/>
              <a:ext cx="380524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Number of new HIV Infections in 2017</a:t>
              </a:r>
            </a:p>
          </p:txBody>
        </p:sp>
        <p:pic>
          <p:nvPicPr>
            <p:cNvPr id="4109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13" y="5495923"/>
              <a:ext cx="8048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Box 42"/>
            <p:cNvSpPr txBox="1">
              <a:spLocks noChangeArrowheads="1"/>
            </p:cNvSpPr>
            <p:nvPr/>
          </p:nvSpPr>
          <p:spPr bwMode="auto">
            <a:xfrm>
              <a:off x="3052763" y="3606800"/>
              <a:ext cx="1981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ages = 52,800  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11" name="Rectangle 43"/>
            <p:cNvSpPr>
              <a:spLocks noChangeArrowheads="1"/>
            </p:cNvSpPr>
            <p:nvPr/>
          </p:nvSpPr>
          <p:spPr bwMode="auto">
            <a:xfrm>
              <a:off x="3044826" y="5641974"/>
              <a:ext cx="23352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Children (0-14) = 8,000</a:t>
              </a:r>
            </a:p>
          </p:txBody>
        </p:sp>
        <p:grpSp>
          <p:nvGrpSpPr>
            <p:cNvPr id="4112" name="Group 44"/>
            <p:cNvGrpSpPr>
              <a:grpSpLocks/>
            </p:cNvGrpSpPr>
            <p:nvPr/>
          </p:nvGrpSpPr>
          <p:grpSpPr bwMode="auto">
            <a:xfrm>
              <a:off x="1944689" y="4575174"/>
              <a:ext cx="898525" cy="838200"/>
              <a:chOff x="4979634" y="4768838"/>
              <a:chExt cx="898641" cy="838084"/>
            </a:xfrm>
          </p:grpSpPr>
          <p:pic>
            <p:nvPicPr>
              <p:cNvPr id="4133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634" y="4768838"/>
                <a:ext cx="476856" cy="832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4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948" y="4801113"/>
                <a:ext cx="450327" cy="805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13" name="TextBox 47"/>
            <p:cNvSpPr txBox="1">
              <a:spLocks noChangeArrowheads="1"/>
            </p:cNvSpPr>
            <p:nvPr/>
          </p:nvSpPr>
          <p:spPr bwMode="auto">
            <a:xfrm>
              <a:off x="3044826" y="4837112"/>
              <a:ext cx="21891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Adults (15+ = 44,800)</a:t>
              </a:r>
            </a:p>
          </p:txBody>
        </p:sp>
        <p:grpSp>
          <p:nvGrpSpPr>
            <p:cNvPr id="4114" name="Group 48"/>
            <p:cNvGrpSpPr>
              <a:grpSpLocks/>
            </p:cNvGrpSpPr>
            <p:nvPr/>
          </p:nvGrpSpPr>
          <p:grpSpPr bwMode="auto">
            <a:xfrm>
              <a:off x="1758951" y="3395662"/>
              <a:ext cx="1293813" cy="1193800"/>
              <a:chOff x="163973" y="952585"/>
              <a:chExt cx="1294302" cy="1193825"/>
            </a:xfrm>
          </p:grpSpPr>
          <p:pic>
            <p:nvPicPr>
              <p:cNvPr id="4130" name="Picture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00" y="1538318"/>
                <a:ext cx="751551" cy="60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" name="Picture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487" y="992153"/>
                <a:ext cx="596788" cy="899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973" y="952585"/>
                <a:ext cx="667454" cy="967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0" name="Straight Connector 79"/>
            <p:cNvCxnSpPr/>
            <p:nvPr/>
          </p:nvCxnSpPr>
          <p:spPr>
            <a:xfrm>
              <a:off x="6100764" y="2852737"/>
              <a:ext cx="0" cy="321944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6" name="Group 53"/>
            <p:cNvGrpSpPr>
              <a:grpSpLocks/>
            </p:cNvGrpSpPr>
            <p:nvPr/>
          </p:nvGrpSpPr>
          <p:grpSpPr bwMode="auto">
            <a:xfrm>
              <a:off x="6334126" y="3797299"/>
              <a:ext cx="898525" cy="838200"/>
              <a:chOff x="4979634" y="4768838"/>
              <a:chExt cx="898641" cy="838084"/>
            </a:xfrm>
          </p:grpSpPr>
          <p:pic>
            <p:nvPicPr>
              <p:cNvPr id="4128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634" y="4768838"/>
                <a:ext cx="476856" cy="832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9" name="Picture 5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948" y="4801113"/>
                <a:ext cx="450327" cy="805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17" name="TextBox 59"/>
            <p:cNvSpPr txBox="1">
              <a:spLocks noChangeArrowheads="1"/>
            </p:cNvSpPr>
            <p:nvPr/>
          </p:nvSpPr>
          <p:spPr bwMode="auto">
            <a:xfrm>
              <a:off x="7532689" y="5413373"/>
              <a:ext cx="2444750" cy="64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PLHIV = 184,700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New infections = 17,700</a:t>
              </a:r>
            </a:p>
          </p:txBody>
        </p:sp>
        <p:sp>
          <p:nvSpPr>
            <p:cNvPr id="4118" name="TextBox 60"/>
            <p:cNvSpPr txBox="1">
              <a:spLocks noChangeArrowheads="1"/>
            </p:cNvSpPr>
            <p:nvPr/>
          </p:nvSpPr>
          <p:spPr bwMode="auto">
            <a:xfrm>
              <a:off x="6234114" y="3441699"/>
              <a:ext cx="3743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Adolescents 10-19 years</a:t>
              </a:r>
            </a:p>
          </p:txBody>
        </p:sp>
        <p:sp>
          <p:nvSpPr>
            <p:cNvPr id="4119" name="TextBox 61"/>
            <p:cNvSpPr txBox="1">
              <a:spLocks noChangeArrowheads="1"/>
            </p:cNvSpPr>
            <p:nvPr/>
          </p:nvSpPr>
          <p:spPr bwMode="auto">
            <a:xfrm>
              <a:off x="6248400" y="4892674"/>
              <a:ext cx="372903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Young Adults 15-24 years</a:t>
              </a:r>
            </a:p>
          </p:txBody>
        </p:sp>
        <p:sp>
          <p:nvSpPr>
            <p:cNvPr id="4120" name="TextBox 62"/>
            <p:cNvSpPr txBox="1">
              <a:spLocks noChangeArrowheads="1"/>
            </p:cNvSpPr>
            <p:nvPr/>
          </p:nvSpPr>
          <p:spPr bwMode="auto">
            <a:xfrm>
              <a:off x="7424738" y="3863975"/>
              <a:ext cx="23288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PLHIV = 105,200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New infections = 8,200</a:t>
              </a:r>
            </a:p>
          </p:txBody>
        </p:sp>
        <p:sp>
          <p:nvSpPr>
            <p:cNvPr id="4121" name="Rectangle 63"/>
            <p:cNvSpPr>
              <a:spLocks noChangeArrowheads="1"/>
            </p:cNvSpPr>
            <p:nvPr/>
          </p:nvSpPr>
          <p:spPr bwMode="auto">
            <a:xfrm>
              <a:off x="7381875" y="2206625"/>
              <a:ext cx="33210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/>
                <a:t>Children living with HIV (0-14)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= 105,200</a:t>
              </a:r>
            </a:p>
          </p:txBody>
        </p:sp>
        <p:grpSp>
          <p:nvGrpSpPr>
            <p:cNvPr id="4122" name="Group 64"/>
            <p:cNvGrpSpPr>
              <a:grpSpLocks/>
            </p:cNvGrpSpPr>
            <p:nvPr/>
          </p:nvGrpSpPr>
          <p:grpSpPr bwMode="auto">
            <a:xfrm>
              <a:off x="6553200" y="1112838"/>
              <a:ext cx="871538" cy="990599"/>
              <a:chOff x="4979634" y="4768838"/>
              <a:chExt cx="898641" cy="838084"/>
            </a:xfrm>
          </p:grpSpPr>
          <p:pic>
            <p:nvPicPr>
              <p:cNvPr id="4126" name="Picture 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634" y="4768838"/>
                <a:ext cx="476856" cy="832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7" name="Picture 6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948" y="4801113"/>
                <a:ext cx="450327" cy="805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23" name="TextBox 67"/>
            <p:cNvSpPr txBox="1">
              <a:spLocks noChangeArrowheads="1"/>
            </p:cNvSpPr>
            <p:nvPr/>
          </p:nvSpPr>
          <p:spPr bwMode="auto">
            <a:xfrm>
              <a:off x="7424739" y="1317626"/>
              <a:ext cx="309137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/>
                <a:t>Adults living with HIV (15+)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= 1,388,200</a:t>
              </a:r>
            </a:p>
          </p:txBody>
        </p:sp>
        <p:pic>
          <p:nvPicPr>
            <p:cNvPr id="4124" name="Picture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913" y="2092324"/>
              <a:ext cx="804863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3"/>
            <p:cNvGrpSpPr>
              <a:grpSpLocks/>
            </p:cNvGrpSpPr>
            <p:nvPr/>
          </p:nvGrpSpPr>
          <p:grpSpPr bwMode="auto">
            <a:xfrm>
              <a:off x="1752601" y="1265633"/>
              <a:ext cx="1293813" cy="1193800"/>
              <a:chOff x="163973" y="952585"/>
              <a:chExt cx="1294302" cy="1193825"/>
            </a:xfrm>
          </p:grpSpPr>
          <p:pic>
            <p:nvPicPr>
              <p:cNvPr id="4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00" y="1538318"/>
                <a:ext cx="751551" cy="60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487" y="992153"/>
                <a:ext cx="596788" cy="899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973" y="952585"/>
                <a:ext cx="667454" cy="967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9090388" y="6253752"/>
            <a:ext cx="287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: Kenya HIV estimates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684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37" y="112272"/>
            <a:ext cx="10614798" cy="99346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HIV Epidemic among Key Populations 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7734357"/>
              </p:ext>
            </p:extLst>
          </p:nvPr>
        </p:nvGraphicFramePr>
        <p:xfrm>
          <a:off x="814991" y="972490"/>
          <a:ext cx="5268849" cy="519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9416" y="4939344"/>
            <a:ext cx="723275" cy="369332"/>
          </a:xfrm>
          <a:prstGeom prst="rect">
            <a:avLst/>
          </a:prstGeom>
          <a:solidFill>
            <a:srgbClr val="6699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MSM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97941" y="4939344"/>
            <a:ext cx="787395" cy="369332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PWID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5669" y="5000485"/>
            <a:ext cx="697627" cy="369332"/>
          </a:xfrm>
          <a:prstGeom prst="rect">
            <a:avLst/>
          </a:prstGeom>
          <a:solidFill>
            <a:srgbClr val="6699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FSW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083840" y="1272781"/>
            <a:ext cx="5553752" cy="5027739"/>
            <a:chOff x="4259388" y="4874175"/>
            <a:chExt cx="4901753" cy="3759446"/>
          </a:xfrm>
        </p:grpSpPr>
        <p:pic>
          <p:nvPicPr>
            <p:cNvPr id="11" name="Picture 10" descr="Slide 5 HIV prevalence among KPs and gen population 11 inch.jpg"/>
            <p:cNvPicPr>
              <a:picLocks noChangeAspect="1"/>
            </p:cNvPicPr>
            <p:nvPr/>
          </p:nvPicPr>
          <p:blipFill rotWithShape="1">
            <a:blip r:embed="rId4" cstate="print"/>
            <a:srcRect t="23087" b="41081"/>
            <a:stretch/>
          </p:blipFill>
          <p:spPr>
            <a:xfrm>
              <a:off x="4259388" y="4874175"/>
              <a:ext cx="4901753" cy="12241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79595" y="8221045"/>
              <a:ext cx="4238383" cy="41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NASCOP Kenya. 2013. </a:t>
              </a:r>
              <a:r>
                <a:rPr lang="en-GB" sz="1100" i="1" dirty="0"/>
                <a:t>Kenya Most At Risk Populations Size Estimate</a:t>
              </a:r>
            </a:p>
            <a:p>
              <a:r>
                <a:rPr lang="en-GB" sz="1100" i="1" dirty="0"/>
                <a:t>Consensus. </a:t>
              </a:r>
              <a:r>
                <a:rPr lang="en-GB" sz="1100" dirty="0"/>
                <a:t>Final Report</a:t>
              </a:r>
              <a:r>
                <a:rPr lang="en-GB" sz="1100" i="1" dirty="0"/>
                <a:t>. </a:t>
              </a:r>
              <a:r>
                <a:rPr lang="en-GB" sz="1100" dirty="0"/>
                <a:t>Nairobi: </a:t>
              </a:r>
              <a:r>
                <a:rPr lang="en-GB" sz="1100" dirty="0" err="1"/>
                <a:t>MoH</a:t>
              </a:r>
              <a:endParaRPr lang="en-GB" sz="11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83840" y="3012075"/>
            <a:ext cx="5803360" cy="1865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Key populations contribute </a:t>
            </a:r>
            <a:r>
              <a:rPr lang="en-US" dirty="0">
                <a:solidFill>
                  <a:schemeClr val="tx1"/>
                </a:solidFill>
              </a:rPr>
              <a:t>to 33% of all new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HIV prevalence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estimation of key populations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59" y="91116"/>
            <a:ext cx="8377932" cy="66472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The First 90 Testing Gap in Kenya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4287087"/>
              </p:ext>
            </p:extLst>
          </p:nvPr>
        </p:nvGraphicFramePr>
        <p:xfrm>
          <a:off x="604377" y="1088845"/>
          <a:ext cx="4833257" cy="466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Brace 6"/>
          <p:cNvSpPr/>
          <p:nvPr/>
        </p:nvSpPr>
        <p:spPr>
          <a:xfrm>
            <a:off x="3911649" y="2538804"/>
            <a:ext cx="455904" cy="2773836"/>
          </a:xfrm>
          <a:prstGeom prst="rightBrace">
            <a:avLst>
              <a:gd name="adj1" fmla="val 16904"/>
              <a:gd name="adj2" fmla="val 50000"/>
            </a:avLst>
          </a:prstGeom>
          <a:ln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8363461">
            <a:off x="4018924" y="3085396"/>
            <a:ext cx="13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Identified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911649" y="1579469"/>
            <a:ext cx="525377" cy="824097"/>
          </a:xfrm>
          <a:prstGeom prst="rightBrace">
            <a:avLst/>
          </a:prstGeom>
          <a:ln w="25400" cmpd="sng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80448" y="1444231"/>
            <a:ext cx="8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3849" y="2467653"/>
            <a:ext cx="166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Est. PLHIV</a:t>
            </a:r>
            <a:endParaRPr lang="en-US" sz="1400" b="1" dirty="0"/>
          </a:p>
        </p:txBody>
      </p:sp>
      <p:pic>
        <p:nvPicPr>
          <p:cNvPr id="19" name="Chart 1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34" y="992777"/>
            <a:ext cx="6554069" cy="485938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52" y="260623"/>
            <a:ext cx="10515600" cy="627652"/>
          </a:xfrm>
        </p:spPr>
        <p:txBody>
          <a:bodyPr/>
          <a:lstStyle/>
          <a:p>
            <a:r>
              <a:rPr lang="en-US" sz="2800" dirty="0" smtClean="0"/>
              <a:t>Strategic HIV Testing Approaches: HIV Self Testing </a:t>
            </a:r>
            <a:endParaRPr lang="en-GB" sz="2800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219303" y="1154089"/>
            <a:ext cx="7972697" cy="50377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89252" y="1154089"/>
            <a:ext cx="3678246" cy="54241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Kenya HIV self testing guidelines launched in 2017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Position </a:t>
            </a:r>
            <a:r>
              <a:rPr lang="en-US" dirty="0">
                <a:latin typeface="Calibri" panose="020F0502020204030204" pitchFamily="34" charset="0"/>
              </a:rPr>
              <a:t>HIVST as a strategy to achieve the </a:t>
            </a:r>
            <a:r>
              <a:rPr lang="en-US" dirty="0" smtClean="0">
                <a:latin typeface="Calibri" panose="020F0502020204030204" pitchFamily="34" charset="0"/>
              </a:rPr>
              <a:t>90 </a:t>
            </a:r>
            <a:r>
              <a:rPr lang="en-US" dirty="0">
                <a:latin typeface="Calibri" panose="020F0502020204030204" pitchFamily="34" charset="0"/>
              </a:rPr>
              <a:t>–90 –90 </a:t>
            </a:r>
            <a:r>
              <a:rPr lang="en-US" dirty="0" smtClean="0">
                <a:latin typeface="Calibri" panose="020F0502020204030204" pitchFamily="34" charset="0"/>
              </a:rPr>
              <a:t>goals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13182">
            <a:off x="802746" y="3222393"/>
            <a:ext cx="2100200" cy="30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0789" y="105508"/>
            <a:ext cx="9089738" cy="61294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Prioritizing HIV Self Testing 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2808514" y="4728754"/>
            <a:ext cx="1776549" cy="940526"/>
          </a:xfrm>
          <a:prstGeom prst="ellipse">
            <a:avLst/>
          </a:prstGeom>
          <a:noFill/>
          <a:ln w="571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589640"/>
              </p:ext>
            </p:extLst>
          </p:nvPr>
        </p:nvGraphicFramePr>
        <p:xfrm>
          <a:off x="7184571" y="1090713"/>
          <a:ext cx="4454434" cy="457856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454434">
                  <a:extLst>
                    <a:ext uri="{9D8B030D-6E8A-4147-A177-3AD203B41FA5}">
                      <a16:colId xmlns:a16="http://schemas.microsoft.com/office/drawing/2014/main" val="2574213068"/>
                    </a:ext>
                  </a:extLst>
                </a:gridCol>
              </a:tblGrid>
              <a:tr h="1134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Initial priority </a:t>
                      </a:r>
                      <a:r>
                        <a:rPr lang="en-US" sz="1800" dirty="0">
                          <a:effectLst/>
                        </a:rPr>
                        <a:t>groups for </a:t>
                      </a:r>
                      <a:r>
                        <a:rPr lang="en-US" sz="1800" dirty="0" smtClean="0">
                          <a:effectLst/>
                        </a:rPr>
                        <a:t>HIVST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extLst>
                  <a:ext uri="{0D108BD9-81ED-4DB2-BD59-A6C34878D82A}">
                    <a16:rowId xmlns:a16="http://schemas.microsoft.com/office/drawing/2014/main" val="1180631951"/>
                  </a:ext>
                </a:extLst>
              </a:tr>
              <a:tr h="824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Partners of </a:t>
                      </a:r>
                      <a:r>
                        <a:rPr lang="en-US" sz="1800" b="0" dirty="0" smtClean="0">
                          <a:effectLst/>
                        </a:rPr>
                        <a:t>ANC</a:t>
                      </a:r>
                      <a:r>
                        <a:rPr lang="en-US" sz="1800" b="0" baseline="0" dirty="0" smtClean="0">
                          <a:effectLst/>
                        </a:rPr>
                        <a:t>/PNC clients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extLst>
                  <a:ext uri="{0D108BD9-81ED-4DB2-BD59-A6C34878D82A}">
                    <a16:rowId xmlns:a16="http://schemas.microsoft.com/office/drawing/2014/main" val="4197993160"/>
                  </a:ext>
                </a:extLst>
              </a:tr>
              <a:tr h="8510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Men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extLst>
                  <a:ext uri="{0D108BD9-81ED-4DB2-BD59-A6C34878D82A}">
                    <a16:rowId xmlns:a16="http://schemas.microsoft.com/office/drawing/2014/main" val="451046227"/>
                  </a:ext>
                </a:extLst>
              </a:tr>
              <a:tr h="619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Key Populations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extLst>
                  <a:ext uri="{0D108BD9-81ED-4DB2-BD59-A6C34878D82A}">
                    <a16:rowId xmlns:a16="http://schemas.microsoft.com/office/drawing/2014/main" val="3311452679"/>
                  </a:ext>
                </a:extLst>
              </a:tr>
              <a:tr h="114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Index Client Partners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extLst>
                  <a:ext uri="{0D108BD9-81ED-4DB2-BD59-A6C34878D82A}">
                    <a16:rowId xmlns:a16="http://schemas.microsoft.com/office/drawing/2014/main" val="941792521"/>
                  </a:ext>
                </a:extLst>
              </a:tr>
            </a:tbl>
          </a:graphicData>
        </a:graphic>
      </p:graphicFrame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0706" y="1045029"/>
            <a:ext cx="5561087" cy="48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766560" y="3853544"/>
            <a:ext cx="2442754" cy="555056"/>
          </a:xfrm>
          <a:prstGeom prst="ellipse">
            <a:avLst/>
          </a:prstGeom>
          <a:noFill/>
          <a:ln w="5715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89" y="332683"/>
            <a:ext cx="10048910" cy="50173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HIVST </a:t>
            </a:r>
            <a:r>
              <a:rPr lang="en-US" sz="2800" b="1" dirty="0" smtClean="0"/>
              <a:t>Delivery</a:t>
            </a:r>
            <a:r>
              <a:rPr lang="en-US" sz="3200" b="1" dirty="0" smtClean="0"/>
              <a:t> Channels &amp; Strategy </a:t>
            </a:r>
            <a:endParaRPr lang="en-US" sz="3200" b="1" dirty="0"/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7506" y="834421"/>
            <a:ext cx="5630090" cy="49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10250" y="1175657"/>
            <a:ext cx="468738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/>
              <a:t>Roll out  is phased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Phase </a:t>
            </a:r>
            <a:r>
              <a:rPr lang="en-US" dirty="0"/>
              <a:t>1: 16/47 counties,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Phase </a:t>
            </a:r>
            <a:r>
              <a:rPr lang="en-US" dirty="0"/>
              <a:t>2: </a:t>
            </a:r>
            <a:r>
              <a:rPr lang="en-US" dirty="0" smtClean="0"/>
              <a:t>15/47  counties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Phase </a:t>
            </a:r>
            <a:r>
              <a:rPr lang="en-US" dirty="0"/>
              <a:t>3: </a:t>
            </a:r>
            <a:r>
              <a:rPr lang="en-US" dirty="0" smtClean="0"/>
              <a:t>156/47 counties</a:t>
            </a:r>
            <a:endParaRPr lang="en-US" dirty="0"/>
          </a:p>
        </p:txBody>
      </p:sp>
      <p:graphicFrame>
        <p:nvGraphicFramePr>
          <p:cNvPr id="1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781610"/>
              </p:ext>
            </p:extLst>
          </p:nvPr>
        </p:nvGraphicFramePr>
        <p:xfrm>
          <a:off x="7001691" y="3008694"/>
          <a:ext cx="4595948" cy="240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7230020" y="5626521"/>
            <a:ext cx="3296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Time line:  </a:t>
            </a:r>
            <a:r>
              <a:rPr lang="en-US" dirty="0"/>
              <a:t>June 2018 – 2019 </a:t>
            </a:r>
          </a:p>
        </p:txBody>
      </p:sp>
      <p:sp>
        <p:nvSpPr>
          <p:cNvPr id="17" name="Oval 16"/>
          <p:cNvSpPr/>
          <p:nvPr/>
        </p:nvSpPr>
        <p:spPr>
          <a:xfrm>
            <a:off x="3135086" y="4441371"/>
            <a:ext cx="1645920" cy="770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4320"/>
            <a:ext cx="10515600" cy="906917"/>
          </a:xfrm>
        </p:spPr>
        <p:txBody>
          <a:bodyPr/>
          <a:lstStyle/>
          <a:p>
            <a:r>
              <a:rPr lang="en-US" sz="2800" dirty="0"/>
              <a:t>HIVST Delivery Channels &amp; Strategy </a:t>
            </a:r>
            <a:endParaRPr lang="en-GB" sz="2800" b="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3335351"/>
              </p:ext>
            </p:extLst>
          </p:nvPr>
        </p:nvGraphicFramePr>
        <p:xfrm>
          <a:off x="838201" y="1449978"/>
          <a:ext cx="11035935" cy="408847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34736">
                  <a:extLst>
                    <a:ext uri="{9D8B030D-6E8A-4147-A177-3AD203B41FA5}">
                      <a16:colId xmlns:a16="http://schemas.microsoft.com/office/drawing/2014/main" val="2709754836"/>
                    </a:ext>
                  </a:extLst>
                </a:gridCol>
                <a:gridCol w="3871487">
                  <a:extLst>
                    <a:ext uri="{9D8B030D-6E8A-4147-A177-3AD203B41FA5}">
                      <a16:colId xmlns:a16="http://schemas.microsoft.com/office/drawing/2014/main" val="2574213068"/>
                    </a:ext>
                  </a:extLst>
                </a:gridCol>
                <a:gridCol w="5729712">
                  <a:extLst>
                    <a:ext uri="{9D8B030D-6E8A-4147-A177-3AD203B41FA5}">
                      <a16:colId xmlns:a16="http://schemas.microsoft.com/office/drawing/2014/main" val="284310062"/>
                    </a:ext>
                  </a:extLst>
                </a:gridCol>
              </a:tblGrid>
              <a:tr h="481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Model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Population</a:t>
                      </a:r>
                      <a:r>
                        <a:rPr lang="en-US" sz="1600" baseline="0" dirty="0" smtClean="0">
                          <a:effectLst/>
                        </a:rPr>
                        <a:t> and Entry Point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Recommended Approach for Distribution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 anchor="ctr"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631951"/>
                  </a:ext>
                </a:extLst>
              </a:tr>
              <a:tr h="993344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Facility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Partners of </a:t>
                      </a:r>
                      <a:r>
                        <a:rPr lang="en-US" sz="1600" dirty="0" smtClean="0">
                          <a:effectLst/>
                        </a:rPr>
                        <a:t>ANC</a:t>
                      </a:r>
                      <a:r>
                        <a:rPr lang="en-US" sz="1600" baseline="0" dirty="0" smtClean="0">
                          <a:effectLst/>
                        </a:rPr>
                        <a:t>/PNC/L&amp;D clients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Distribute</a:t>
                      </a:r>
                      <a:r>
                        <a:rPr lang="en-US" sz="1600" baseline="0" dirty="0" smtClean="0">
                          <a:effectLst/>
                        </a:rPr>
                        <a:t> to clients for secondary distribution to their sexual partner, where partner status is unknown, and if risk of IPV has been assessed and is low.</a:t>
                      </a:r>
                      <a:endParaRPr lang="en-US" sz="1600" b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7993160"/>
                  </a:ext>
                </a:extLst>
              </a:tr>
              <a:tr h="48177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Key </a:t>
                      </a:r>
                      <a:r>
                        <a:rPr lang="en-US" sz="1600" dirty="0" smtClean="0">
                          <a:effectLst/>
                        </a:rPr>
                        <a:t>Populations (MSM, FSW, PWIDs)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Distribution</a:t>
                      </a:r>
                      <a:r>
                        <a:rPr lang="en-US" sz="1600" baseline="0" dirty="0" smtClean="0">
                          <a:effectLst/>
                        </a:rPr>
                        <a:t> through DICES using peer educators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extLst>
                  <a:ext uri="{0D108BD9-81ED-4DB2-BD59-A6C34878D82A}">
                    <a16:rowId xmlns:a16="http://schemas.microsoft.com/office/drawing/2014/main" val="3468855827"/>
                  </a:ext>
                </a:extLst>
              </a:tr>
              <a:tr h="83855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Partner of Index </a:t>
                      </a:r>
                      <a:r>
                        <a:rPr lang="en-US" sz="1600" dirty="0">
                          <a:effectLst/>
                        </a:rPr>
                        <a:t>Client </a:t>
                      </a:r>
                      <a:r>
                        <a:rPr lang="en-US" sz="1600" dirty="0" smtClean="0">
                          <a:effectLst/>
                        </a:rPr>
                        <a:t>Partners found in: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STI,TB,</a:t>
                      </a:r>
                      <a:r>
                        <a:rPr lang="en-US" sz="1600" baseline="0" dirty="0" smtClean="0">
                          <a:effectLst/>
                        </a:rPr>
                        <a:t> VCT/PITC, FP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Distribute to all</a:t>
                      </a:r>
                      <a:r>
                        <a:rPr lang="en-US" sz="1600" baseline="0" dirty="0" smtClean="0">
                          <a:effectLst/>
                        </a:rPr>
                        <a:t> clients testing positive for secondary distribution to their sexual partners, if risk of IPV has been assessed and is low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046227"/>
                  </a:ext>
                </a:extLst>
              </a:tr>
              <a:tr h="877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Community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Distribution</a:t>
                      </a:r>
                      <a:r>
                        <a:rPr lang="en-US" sz="1600" baseline="0" dirty="0" smtClean="0">
                          <a:effectLst/>
                        </a:rPr>
                        <a:t> through outreaches e.g. door to door delivery, 70% of kits distributed should be to men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8" marR="58678" marT="0" marB="0"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52679"/>
                  </a:ext>
                </a:extLst>
              </a:tr>
              <a:tr h="415372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Pharmacy</a:t>
                      </a:r>
                      <a:endParaRPr lang="en-US" sz="1600" b="0" dirty="0"/>
                    </a:p>
                  </a:txBody>
                  <a:tcPr marL="58678" marR="58678" marT="0" marB="0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General Population</a:t>
                      </a:r>
                      <a:endParaRPr lang="en-US" sz="1600" b="0" dirty="0"/>
                    </a:p>
                  </a:txBody>
                  <a:tcPr marL="58678" marR="58678" marT="0" marB="0"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Retail over the counter sales </a:t>
                      </a:r>
                      <a:endParaRPr lang="en-US" sz="1600" b="0" dirty="0"/>
                    </a:p>
                  </a:txBody>
                  <a:tcPr marL="58678" marR="58678" marT="0" marB="0"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9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45664"/>
          </a:xfrm>
        </p:spPr>
        <p:txBody>
          <a:bodyPr/>
          <a:lstStyle/>
          <a:p>
            <a:pPr algn="ctr"/>
            <a:r>
              <a:rPr lang="en-US" sz="2800" b="1" dirty="0"/>
              <a:t>Assisted Partner Notification Services 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1" y="1149532"/>
            <a:ext cx="5157787" cy="823912"/>
          </a:xfrm>
        </p:spPr>
        <p:txBody>
          <a:bodyPr/>
          <a:lstStyle/>
          <a:p>
            <a:r>
              <a:rPr lang="en-US" dirty="0"/>
              <a:t>Cluster RCT conducted in </a:t>
            </a:r>
            <a:r>
              <a:rPr lang="en-US" dirty="0" smtClean="0"/>
              <a:t>Kenya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583" y="2243817"/>
            <a:ext cx="6139543" cy="3804286"/>
          </a:xfrm>
        </p:spPr>
        <p:txBody>
          <a:bodyPr/>
          <a:lstStyle/>
          <a:p>
            <a:pPr marL="0" lvl="1" indent="0">
              <a:spcBef>
                <a:spcPts val="1800"/>
              </a:spcBef>
              <a:buNone/>
            </a:pPr>
            <a:r>
              <a:rPr lang="en-US" dirty="0"/>
              <a:t>Comparison between immediate and delayed arms</a:t>
            </a:r>
            <a:endParaRPr lang="en-GB" dirty="0"/>
          </a:p>
          <a:p>
            <a:pPr marL="640080" lvl="2">
              <a:spcBef>
                <a:spcPts val="1800"/>
              </a:spcBef>
            </a:pPr>
            <a:r>
              <a:rPr lang="en-US" sz="2400" dirty="0" smtClean="0"/>
              <a:t>Increase </a:t>
            </a:r>
            <a:r>
              <a:rPr lang="en-US" sz="2400" dirty="0"/>
              <a:t>testing </a:t>
            </a:r>
            <a:r>
              <a:rPr lang="en-US" sz="2400" dirty="0" smtClean="0"/>
              <a:t>uptake </a:t>
            </a:r>
            <a:r>
              <a:rPr lang="en-US" sz="2400" dirty="0"/>
              <a:t>among partner </a:t>
            </a:r>
          </a:p>
          <a:p>
            <a:pPr marL="640080" lvl="2">
              <a:spcBef>
                <a:spcPts val="1800"/>
              </a:spcBef>
            </a:pPr>
            <a:r>
              <a:rPr lang="en-US" sz="2400" dirty="0"/>
              <a:t>Higher </a:t>
            </a:r>
            <a:r>
              <a:rPr lang="en-US" sz="2400" dirty="0" smtClean="0"/>
              <a:t>proportion </a:t>
            </a:r>
            <a:r>
              <a:rPr lang="en-US" sz="2400" dirty="0"/>
              <a:t>of </a:t>
            </a:r>
            <a:r>
              <a:rPr lang="en-US" sz="2400" dirty="0" smtClean="0"/>
              <a:t>positives </a:t>
            </a:r>
            <a:endParaRPr lang="en-US" sz="2400" dirty="0"/>
          </a:p>
          <a:p>
            <a:pPr marL="640080" lvl="2">
              <a:spcBef>
                <a:spcPts val="1800"/>
              </a:spcBef>
            </a:pPr>
            <a:r>
              <a:rPr lang="en-US" sz="2400" dirty="0"/>
              <a:t>Higher proportion linked </a:t>
            </a:r>
            <a:r>
              <a:rPr lang="en-US" sz="2400" dirty="0" smtClean="0"/>
              <a:t>to care </a:t>
            </a:r>
            <a:endParaRPr lang="en-US" sz="2400" dirty="0"/>
          </a:p>
          <a:p>
            <a:pPr marL="640080" lvl="2">
              <a:spcBef>
                <a:spcPts val="1800"/>
              </a:spcBef>
            </a:pPr>
            <a:r>
              <a:rPr lang="en-US" sz="2400" dirty="0" smtClean="0"/>
              <a:t>Higher proportion Tested </a:t>
            </a:r>
            <a:r>
              <a:rPr lang="en-US" sz="2400" dirty="0"/>
              <a:t>for first time </a:t>
            </a:r>
          </a:p>
          <a:p>
            <a:pPr marL="640080" lvl="2">
              <a:spcBef>
                <a:spcPts val="1800"/>
              </a:spcBef>
            </a:pPr>
            <a:r>
              <a:rPr lang="en-US" sz="2400" dirty="0" smtClean="0"/>
              <a:t>aPNS did not increase intimate partner violence </a:t>
            </a:r>
            <a:endParaRPr lang="en-US" sz="2400" dirty="0"/>
          </a:p>
          <a:p>
            <a:pPr marL="182880">
              <a:spcBef>
                <a:spcPts val="1800"/>
              </a:spcBef>
            </a:pP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7960" y="1681163"/>
            <a:ext cx="5183188" cy="45085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dirty="0" smtClean="0"/>
              <a:t>Progress</a:t>
            </a:r>
            <a:r>
              <a:rPr lang="en-US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Ongoing integration feasibility study being conducted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National guidelines development ongoing to support implementation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Integration already ongoing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5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COP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scop Font">
      <a:majorFont>
        <a:latin typeface="Adobe Jenson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COP theme" id="{8450554F-111B-4F2C-874C-074CE9FA176A}" vid="{C367A6DC-6042-4C08-A262-8719C70110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NASCOP theme</Template>
  <TotalTime>11788</TotalTime>
  <Words>572</Words>
  <Application>Microsoft Office PowerPoint</Application>
  <PresentationFormat>Widescreen</PresentationFormat>
  <Paragraphs>117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Garamond Pro</vt:lpstr>
      <vt:lpstr>Adobe Jenson Pro</vt:lpstr>
      <vt:lpstr>Arial</vt:lpstr>
      <vt:lpstr>Calibri</vt:lpstr>
      <vt:lpstr>Courier New</vt:lpstr>
      <vt:lpstr>Helvetica</vt:lpstr>
      <vt:lpstr>Times</vt:lpstr>
      <vt:lpstr>Times New Roman</vt:lpstr>
      <vt:lpstr>Wingdings</vt:lpstr>
      <vt:lpstr>NASCOP theme</vt:lpstr>
      <vt:lpstr> “Time to Focus: Doing things better and differently for key populations”  Partner notification  HIV Self Testing  and Social Network Testing </vt:lpstr>
      <vt:lpstr>PowerPoint Presentation</vt:lpstr>
      <vt:lpstr>HIV Epidemic among Key Populations </vt:lpstr>
      <vt:lpstr>The First 90 Testing Gap in Kenya</vt:lpstr>
      <vt:lpstr>Strategic HIV Testing Approaches: HIV Self Testing </vt:lpstr>
      <vt:lpstr>Prioritizing HIV Self Testing </vt:lpstr>
      <vt:lpstr>HIVST Delivery Channels &amp; Strategy </vt:lpstr>
      <vt:lpstr>HIVST Delivery Channels &amp; Strategy </vt:lpstr>
      <vt:lpstr>Assisted Partner Notification Services </vt:lpstr>
      <vt:lpstr>Key lessons </vt:lpstr>
      <vt:lpstr>Acknowledgments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KENYA</dc:title>
  <dc:creator>Gladys Mutiso</dc:creator>
  <cp:lastModifiedBy>Irene Dr.. Mukui</cp:lastModifiedBy>
  <cp:revision>303</cp:revision>
  <dcterms:created xsi:type="dcterms:W3CDTF">2016-07-25T08:06:23Z</dcterms:created>
  <dcterms:modified xsi:type="dcterms:W3CDTF">2018-07-22T14:27:21Z</dcterms:modified>
</cp:coreProperties>
</file>